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5"/>
  </p:notesMasterIdLst>
  <p:sldIdLst>
    <p:sldId id="259" r:id="rId3"/>
    <p:sldId id="311" r:id="rId4"/>
    <p:sldId id="261" r:id="rId5"/>
    <p:sldId id="260" r:id="rId6"/>
    <p:sldId id="272" r:id="rId7"/>
    <p:sldId id="288" r:id="rId8"/>
    <p:sldId id="305" r:id="rId9"/>
    <p:sldId id="351" r:id="rId10"/>
    <p:sldId id="258" r:id="rId11"/>
    <p:sldId id="303" r:id="rId12"/>
    <p:sldId id="292" r:id="rId13"/>
    <p:sldId id="356" r:id="rId14"/>
    <p:sldId id="336" r:id="rId15"/>
    <p:sldId id="364" r:id="rId16"/>
    <p:sldId id="363" r:id="rId17"/>
    <p:sldId id="327" r:id="rId18"/>
    <p:sldId id="269" r:id="rId19"/>
    <p:sldId id="371" r:id="rId20"/>
    <p:sldId id="369" r:id="rId21"/>
    <p:sldId id="358" r:id="rId22"/>
    <p:sldId id="368" r:id="rId23"/>
    <p:sldId id="310" r:id="rId24"/>
    <p:sldId id="290" r:id="rId25"/>
    <p:sldId id="270" r:id="rId26"/>
    <p:sldId id="321" r:id="rId27"/>
    <p:sldId id="357" r:id="rId28"/>
    <p:sldId id="291" r:id="rId29"/>
    <p:sldId id="341" r:id="rId30"/>
    <p:sldId id="289" r:id="rId31"/>
    <p:sldId id="370" r:id="rId32"/>
    <p:sldId id="274" r:id="rId33"/>
    <p:sldId id="304" r:id="rId34"/>
  </p:sldIdLst>
  <p:sldSz cx="9144000" cy="6858000" type="screen4x3"/>
  <p:notesSz cx="6858000" cy="1209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F8726A-80A2-4B15-9C3C-7E31C2185BF0}">
          <p14:sldIdLst>
            <p14:sldId id="259"/>
            <p14:sldId id="311"/>
            <p14:sldId id="261"/>
            <p14:sldId id="260"/>
            <p14:sldId id="272"/>
            <p14:sldId id="288"/>
            <p14:sldId id="305"/>
            <p14:sldId id="351"/>
            <p14:sldId id="258"/>
            <p14:sldId id="303"/>
            <p14:sldId id="292"/>
            <p14:sldId id="356"/>
            <p14:sldId id="336"/>
            <p14:sldId id="364"/>
            <p14:sldId id="363"/>
            <p14:sldId id="327"/>
            <p14:sldId id="269"/>
            <p14:sldId id="371"/>
            <p14:sldId id="369"/>
            <p14:sldId id="358"/>
            <p14:sldId id="368"/>
            <p14:sldId id="310"/>
            <p14:sldId id="290"/>
            <p14:sldId id="270"/>
            <p14:sldId id="321"/>
            <p14:sldId id="357"/>
            <p14:sldId id="291"/>
            <p14:sldId id="341"/>
            <p14:sldId id="289"/>
            <p14:sldId id="370"/>
            <p14:sldId id="274"/>
            <p14:sldId id="304"/>
          </p14:sldIdLst>
        </p14:section>
        <p14:section name="Untitled Section" id="{C10107FF-10C0-493F-8DA0-C54B17AC49F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9" autoAdjust="0"/>
    <p:restoredTop sz="72004" autoAdjust="0"/>
  </p:normalViewPr>
  <p:slideViewPr>
    <p:cSldViewPr snapToGrid="0" snapToObjects="1" showGuides="1">
      <p:cViewPr varScale="1">
        <p:scale>
          <a:sx n="83" d="100"/>
          <a:sy n="83" d="100"/>
        </p:scale>
        <p:origin x="1422" y="60"/>
      </p:cViewPr>
      <p:guideLst>
        <p:guide orient="horz" pos="2488"/>
        <p:guide pos="47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e F Moore" userId="S::moorej1@uw.edu::107aa909-6c5b-428f-8f23-3cac7dd20d1f" providerId="AD" clId="Web-{431EF090-9DD1-5B14-8F00-DC04CCA4F658}"/>
    <pc:docChg chg="modSld">
      <pc:chgData name="Jesse F Moore" userId="S::moorej1@uw.edu::107aa909-6c5b-428f-8f23-3cac7dd20d1f" providerId="AD" clId="Web-{431EF090-9DD1-5B14-8F00-DC04CCA4F658}" dt="2019-07-02T21:20:13.994" v="2"/>
      <pc:docMkLst>
        <pc:docMk/>
      </pc:docMkLst>
      <pc:sldChg chg="modNotes">
        <pc:chgData name="Jesse F Moore" userId="S::moorej1@uw.edu::107aa909-6c5b-428f-8f23-3cac7dd20d1f" providerId="AD" clId="Web-{431EF090-9DD1-5B14-8F00-DC04CCA4F658}" dt="2019-07-02T21:20:13.994" v="2"/>
        <pc:sldMkLst>
          <pc:docMk/>
          <pc:sldMk cId="1913477580" sldId="259"/>
        </pc:sldMkLst>
      </pc:sldChg>
    </pc:docChg>
  </pc:docChgLst>
  <pc:docChgLst>
    <pc:chgData name="Jesse F Moore" userId="S::moorej1@uw.edu::107aa909-6c5b-428f-8f23-3cac7dd20d1f" providerId="AD" clId="Web-{7141793C-D6AA-4E81-A4C9-321F60D93978}"/>
    <pc:docChg chg="modSld">
      <pc:chgData name="Jesse F Moore" userId="S::moorej1@uw.edu::107aa909-6c5b-428f-8f23-3cac7dd20d1f" providerId="AD" clId="Web-{7141793C-D6AA-4E81-A4C9-321F60D93978}" dt="2019-03-08T17:24:33.416" v="77" actId="20577"/>
      <pc:docMkLst>
        <pc:docMk/>
      </pc:docMkLst>
      <pc:sldChg chg="modSp">
        <pc:chgData name="Jesse F Moore" userId="S::moorej1@uw.edu::107aa909-6c5b-428f-8f23-3cac7dd20d1f" providerId="AD" clId="Web-{7141793C-D6AA-4E81-A4C9-321F60D93978}" dt="2019-03-08T17:20:27.135" v="71" actId="20577"/>
        <pc:sldMkLst>
          <pc:docMk/>
          <pc:sldMk cId="3956665340" sldId="260"/>
        </pc:sldMkLst>
        <pc:spChg chg="mod">
          <ac:chgData name="Jesse F Moore" userId="S::moorej1@uw.edu::107aa909-6c5b-428f-8f23-3cac7dd20d1f" providerId="AD" clId="Web-{7141793C-D6AA-4E81-A4C9-321F60D93978}" dt="2019-03-08T17:20:27.135" v="71" actId="20577"/>
          <ac:spMkLst>
            <pc:docMk/>
            <pc:sldMk cId="3956665340" sldId="260"/>
            <ac:spMk id="3" creationId="{AC9E3314-2182-414C-A6DD-B11361D72E44}"/>
          </ac:spMkLst>
        </pc:spChg>
      </pc:sldChg>
      <pc:sldChg chg="modSp">
        <pc:chgData name="Jesse F Moore" userId="S::moorej1@uw.edu::107aa909-6c5b-428f-8f23-3cac7dd20d1f" providerId="AD" clId="Web-{7141793C-D6AA-4E81-A4C9-321F60D93978}" dt="2019-03-08T17:19:58.619" v="68" actId="20577"/>
        <pc:sldMkLst>
          <pc:docMk/>
          <pc:sldMk cId="1266447073" sldId="261"/>
        </pc:sldMkLst>
        <pc:spChg chg="mod">
          <ac:chgData name="Jesse F Moore" userId="S::moorej1@uw.edu::107aa909-6c5b-428f-8f23-3cac7dd20d1f" providerId="AD" clId="Web-{7141793C-D6AA-4E81-A4C9-321F60D93978}" dt="2019-03-08T17:19:58.619" v="68" actId="20577"/>
          <ac:spMkLst>
            <pc:docMk/>
            <pc:sldMk cId="1266447073" sldId="261"/>
            <ac:spMk id="2" creationId="{0BD9823A-34DF-453F-8448-C572B45F3D3E}"/>
          </ac:spMkLst>
        </pc:spChg>
        <pc:picChg chg="mod">
          <ac:chgData name="Jesse F Moore" userId="S::moorej1@uw.edu::107aa909-6c5b-428f-8f23-3cac7dd20d1f" providerId="AD" clId="Web-{7141793C-D6AA-4E81-A4C9-321F60D93978}" dt="2019-03-08T17:19:05.056" v="52" actId="1076"/>
          <ac:picMkLst>
            <pc:docMk/>
            <pc:sldMk cId="1266447073" sldId="261"/>
            <ac:picMk id="6" creationId="{95657FCF-E1B2-46E8-BCFC-3103C8D27CBB}"/>
          </ac:picMkLst>
        </pc:picChg>
      </pc:sldChg>
      <pc:sldChg chg="modSp">
        <pc:chgData name="Jesse F Moore" userId="S::moorej1@uw.edu::107aa909-6c5b-428f-8f23-3cac7dd20d1f" providerId="AD" clId="Web-{7141793C-D6AA-4E81-A4C9-321F60D93978}" dt="2019-03-08T17:24:33.416" v="77" actId="20577"/>
        <pc:sldMkLst>
          <pc:docMk/>
          <pc:sldMk cId="2041413" sldId="304"/>
        </pc:sldMkLst>
        <pc:spChg chg="mod">
          <ac:chgData name="Jesse F Moore" userId="S::moorej1@uw.edu::107aa909-6c5b-428f-8f23-3cac7dd20d1f" providerId="AD" clId="Web-{7141793C-D6AA-4E81-A4C9-321F60D93978}" dt="2019-03-08T17:24:33.416" v="77" actId="20577"/>
          <ac:spMkLst>
            <pc:docMk/>
            <pc:sldMk cId="2041413" sldId="304"/>
            <ac:spMk id="3" creationId="{E130FDD0-E3D9-493D-B585-0D804D1772D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284E-F5DB-44CC-ADA7-48F93C0421A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E1C12-C9CF-46A0-842F-2DF97B971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3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4795.t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loit_(computer_security)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dsecurity.org/?p=2277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loudblogs.microsoft.com/microsoftsecure/2018/08/13/cybersecurity-threats-how-to-discover-remediate-and-mitigate/" TargetMode="External"/><Relationship Id="rId4" Type="http://schemas.openxmlformats.org/officeDocument/2006/relationships/hyperlink" Target="https://github.com/BloodHoundAD/BloodHound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</a:t>
            </a:r>
            <a:r>
              <a:rPr lang="en-US" baseline="0" dirty="0"/>
              <a:t> is a security awareness training… It will show some ways a Red team person will get in and how blue team </a:t>
            </a:r>
            <a:r>
              <a:rPr lang="en-US" dirty="0"/>
              <a:t>detects</a:t>
            </a:r>
            <a:r>
              <a:rPr lang="en-U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This is originally created for a </a:t>
            </a:r>
            <a:r>
              <a:rPr lang="en-US" baseline="0" dirty="0" err="1"/>
              <a:t>MeetUp</a:t>
            </a:r>
            <a:r>
              <a:rPr lang="en-US" baseline="0" dirty="0"/>
              <a:t> presentation intended to provide System Admins and System Engineers awareness of some Red Team Tactics and some things that can be done to detect prevent.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/>
              <a:t>This is a</a:t>
            </a:r>
            <a:r>
              <a:rPr lang="en-US" baseline="0" dirty="0"/>
              <a:t> highly technical talk with </a:t>
            </a:r>
            <a:r>
              <a:rPr lang="en-US" i="1" dirty="0"/>
              <a:t>Acronym/</a:t>
            </a:r>
            <a:r>
              <a:rPr lang="en-US" baseline="0" dirty="0"/>
              <a:t>Hacker-</a:t>
            </a:r>
            <a:r>
              <a:rPr lang="en-US" baseline="0" dirty="0" err="1"/>
              <a:t>nyms</a:t>
            </a:r>
            <a:r>
              <a:rPr lang="en-US" baseline="0" dirty="0"/>
              <a:t> like wmic, </a:t>
            </a:r>
            <a:r>
              <a:rPr lang="en-US" baseline="0" dirty="0" err="1"/>
              <a:t>powershell</a:t>
            </a:r>
            <a:r>
              <a:rPr lang="en-US" baseline="0" dirty="0"/>
              <a:t>, </a:t>
            </a:r>
            <a:r>
              <a:rPr lang="en-US" baseline="0" dirty="0" err="1"/>
              <a:t>smb</a:t>
            </a:r>
            <a:r>
              <a:rPr lang="en-US" baseline="0" dirty="0"/>
              <a:t>, </a:t>
            </a:r>
            <a:r>
              <a:rPr lang="en-US" baseline="0" dirty="0" err="1"/>
              <a:t>llmnr</a:t>
            </a:r>
            <a:r>
              <a:rPr lang="en-US" dirty="0"/>
              <a:t> 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This</a:t>
            </a:r>
            <a:r>
              <a:rPr lang="en-US" baseline="0" dirty="0"/>
              <a:t> is also heavily focus on Windows operating systems and familiarity with some system admin tools and Linux </a:t>
            </a:r>
            <a:r>
              <a:rPr lang="en-US" baseline="0" dirty="0" err="1"/>
              <a:t>cmd</a:t>
            </a:r>
            <a:r>
              <a:rPr lang="en-US" baseline="0" dirty="0"/>
              <a:t> prompt are assumed.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8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After CLICK Here we have a foot hold (compromised a computer)</a:t>
            </a:r>
          </a:p>
          <a:p>
            <a:r>
              <a:rPr lang="en-US" dirty="0"/>
              <a:t>2. Then you can see with the lightening bolts how I have moved laterally through the network. Maybe using WMIC (recon or exploit)</a:t>
            </a:r>
            <a:r>
              <a:rPr lang="en-US" baseline="0" dirty="0"/>
              <a:t> </a:t>
            </a:r>
            <a:r>
              <a:rPr lang="en-US" dirty="0"/>
              <a:t>or </a:t>
            </a:r>
            <a:r>
              <a:rPr lang="en-US" dirty="0" err="1"/>
              <a:t>SMBexec</a:t>
            </a:r>
            <a:r>
              <a:rPr lang="en-US" dirty="0"/>
              <a:t> (pass</a:t>
            </a:r>
            <a:r>
              <a:rPr lang="en-US" baseline="0" dirty="0"/>
              <a:t> the hash) or LLMNR to perform Multi-relay attack via SMB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3. Windows Management Instrumentation (WMI) Command-Line Utility (Wmic.exe)</a:t>
            </a:r>
          </a:p>
          <a:p>
            <a:r>
              <a:rPr lang="en-US" b="1" dirty="0"/>
              <a:t>4. Pass the Hash is when you take the </a:t>
            </a:r>
            <a:r>
              <a:rPr lang="en-US" b="1" dirty="0" err="1"/>
              <a:t>ntlm</a:t>
            </a:r>
            <a:r>
              <a:rPr lang="en-US" b="1" dirty="0"/>
              <a:t> version of your password that</a:t>
            </a:r>
            <a:r>
              <a:rPr lang="en-US" b="1" baseline="0" dirty="0"/>
              <a:t> the systems stores as your password</a:t>
            </a:r>
          </a:p>
          <a:p>
            <a:r>
              <a:rPr lang="en-US" b="1" baseline="0" dirty="0"/>
              <a:t>5. This is a team server for attackers so everyone can share credentials and other attacks.</a:t>
            </a:r>
            <a:endParaRPr lang="en-US" b="1" dirty="0"/>
          </a:p>
          <a:p>
            <a:r>
              <a:rPr lang="en-US" dirty="0"/>
              <a:t>I could get screenshots, kill processes and then </a:t>
            </a:r>
            <a:r>
              <a:rPr lang="en-US" dirty="0" err="1"/>
              <a:t>keylogger</a:t>
            </a:r>
            <a:r>
              <a:rPr lang="en-US" dirty="0"/>
              <a:t> to</a:t>
            </a:r>
            <a:r>
              <a:rPr lang="en-US" baseline="0" dirty="0"/>
              <a:t> obtain your passwords </a:t>
            </a:r>
          </a:p>
          <a:p>
            <a:endParaRPr lang="en-US" baseline="0" dirty="0"/>
          </a:p>
          <a:p>
            <a:r>
              <a:rPr lang="en-US" baseline="0" dirty="0"/>
              <a:t>NEXT SLIDE: some things I do on a </a:t>
            </a:r>
            <a:r>
              <a:rPr lang="en-US" baseline="0" dirty="0" err="1"/>
              <a:t>cmd</a:t>
            </a:r>
            <a:r>
              <a:rPr lang="en-US" baseline="0" dirty="0"/>
              <a:t> prompt at the competitions…</a:t>
            </a:r>
          </a:p>
          <a:p>
            <a:endParaRPr lang="en-US" dirty="0"/>
          </a:p>
          <a:p>
            <a:r>
              <a:rPr lang="en-US" dirty="0"/>
              <a:t>What is CS?</a:t>
            </a:r>
          </a:p>
          <a:p>
            <a:r>
              <a:rPr lang="en-US" dirty="0"/>
              <a:t>CS is adversary simulation software designed to execute targeted attacks and emulate the post-exploitation action of advanced threat actors.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31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As seen earlier I was on a machine; Then from there I move laterally. Using WMIC to help and persist, download C2, dump </a:t>
            </a:r>
            <a:r>
              <a:rPr lang="en-US" b="1" dirty="0" err="1"/>
              <a:t>creds</a:t>
            </a:r>
            <a:r>
              <a:rPr lang="en-US" b="1" dirty="0"/>
              <a:t>, make vulnerable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Windows Management Instrumentation (WMI) Command-Line Utility (Wmic.exe)</a:t>
            </a:r>
          </a:p>
          <a:p>
            <a:r>
              <a:rPr lang="en-US" baseline="0" dirty="0"/>
              <a:t>1. SMBv1 allows lateral movement (Eternal Blue, NSA exploit) WHAT is the </a:t>
            </a:r>
            <a:r>
              <a:rPr lang="en-US" baseline="0" dirty="0" err="1"/>
              <a:t>EternalBlue</a:t>
            </a:r>
            <a:r>
              <a:rPr lang="en-US" baseline="0" dirty="0"/>
              <a:t> or NSA exploit?</a:t>
            </a:r>
          </a:p>
          <a:p>
            <a:r>
              <a:rPr lang="en-US" baseline="0" dirty="0"/>
              <a:t>2. WMIC to launch </a:t>
            </a:r>
            <a:r>
              <a:rPr lang="en-US" baseline="0" dirty="0" err="1"/>
              <a:t>powershell</a:t>
            </a:r>
            <a:r>
              <a:rPr lang="en-US" baseline="0" dirty="0"/>
              <a:t> to download </a:t>
            </a:r>
            <a:r>
              <a:rPr lang="en-US" baseline="0" dirty="0" err="1"/>
              <a:t>mimikatz</a:t>
            </a:r>
            <a:r>
              <a:rPr lang="en-US" baseline="0" dirty="0"/>
              <a:t> – </a:t>
            </a:r>
            <a:r>
              <a:rPr lang="en-US" baseline="0" dirty="0" err="1"/>
              <a:t>Mimikatz</a:t>
            </a:r>
            <a:r>
              <a:rPr lang="en-US" baseline="0" dirty="0"/>
              <a:t> is a password stealer.</a:t>
            </a:r>
          </a:p>
          <a:p>
            <a:endParaRPr lang="en-US" baseline="0" dirty="0"/>
          </a:p>
          <a:p>
            <a:r>
              <a:rPr lang="en-US" baseline="0" dirty="0"/>
              <a:t>3. Turn on LLMNR (which is a DNS at the host level) if it can’t get a response from DNS is asks the subnet its on for where a </a:t>
            </a:r>
            <a:r>
              <a:rPr lang="en-US" baseline="0" dirty="0" err="1"/>
              <a:t>Url</a:t>
            </a:r>
            <a:r>
              <a:rPr lang="en-US" baseline="0" dirty="0"/>
              <a:t> or </a:t>
            </a:r>
            <a:r>
              <a:rPr lang="en-US" baseline="0" dirty="0" err="1"/>
              <a:t>Fileshare</a:t>
            </a:r>
            <a:r>
              <a:rPr lang="en-US" baseline="0" dirty="0"/>
              <a:t> is.</a:t>
            </a:r>
          </a:p>
          <a:p>
            <a:endParaRPr lang="en-US" baseline="0" dirty="0"/>
          </a:p>
          <a:p>
            <a:r>
              <a:rPr lang="en-US" baseline="0" dirty="0"/>
              <a:t>4. Uninstall </a:t>
            </a:r>
            <a:r>
              <a:rPr lang="en-US" baseline="0" dirty="0" err="1"/>
              <a:t>passThehash</a:t>
            </a:r>
            <a:r>
              <a:rPr lang="en-US" baseline="0" dirty="0"/>
              <a:t> hotfix  (</a:t>
            </a:r>
            <a:r>
              <a:rPr lang="en-US" baseline="0" dirty="0" err="1"/>
              <a:t>passthehash</a:t>
            </a:r>
            <a:r>
              <a:rPr lang="en-US" baseline="0" dirty="0"/>
              <a:t> is where you are able to obtain the </a:t>
            </a:r>
            <a:r>
              <a:rPr lang="en-US" baseline="0" dirty="0" err="1"/>
              <a:t>ntlm</a:t>
            </a:r>
            <a:r>
              <a:rPr lang="en-US" baseline="0" dirty="0"/>
              <a:t> (LM) hash of the password and use that instead of the actual password)</a:t>
            </a:r>
          </a:p>
          <a:p>
            <a:endParaRPr lang="en-US" baseline="0" dirty="0"/>
          </a:p>
          <a:p>
            <a:r>
              <a:rPr lang="en-US" baseline="0" dirty="0"/>
              <a:t>NEXT SLIDE: Look at LLMNR SMB attack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70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Consider this Local DNS and just uses the subnet its</a:t>
            </a:r>
            <a:r>
              <a:rPr lang="en-US" baseline="0" dirty="0"/>
              <a:t> on to ask hosts</a:t>
            </a:r>
          </a:p>
          <a:p>
            <a:pPr marL="228600" indent="-228600">
              <a:buAutoNum type="arabicPeriod"/>
            </a:pPr>
            <a:r>
              <a:rPr lang="en-US" baseline="0" dirty="0"/>
              <a:t>Mistyped File servers names or URLs will engage LLMNR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Responder tool listens on TCP port 80, 3128, and 445. &amp; needs SMB Signing off (NTLM authentication/encryption</a:t>
            </a:r>
            <a:r>
              <a:rPr lang="en-US" baseline="0" dirty="0"/>
              <a:t> used)</a:t>
            </a:r>
            <a:endParaRPr lang="en-US" dirty="0">
              <a:effectLst/>
            </a:endParaRPr>
          </a:p>
          <a:p>
            <a:r>
              <a:rPr lang="en-US" baseline="0" dirty="0">
                <a:effectLst/>
              </a:rPr>
              <a:t>	Video starts at 8:45 with python Responder –I</a:t>
            </a:r>
          </a:p>
          <a:p>
            <a:r>
              <a:rPr lang="en-US" baseline="0" dirty="0">
                <a:effectLst/>
              </a:rPr>
              <a:t>4. Then you can get </a:t>
            </a:r>
            <a:r>
              <a:rPr lang="en-US" baseline="0" dirty="0" err="1">
                <a:effectLst/>
              </a:rPr>
              <a:t>creds</a:t>
            </a:r>
            <a:r>
              <a:rPr lang="en-US" baseline="0" dirty="0">
                <a:effectLst/>
              </a:rPr>
              <a:t> or make it install a C2</a:t>
            </a:r>
          </a:p>
          <a:p>
            <a:endParaRPr lang="en-US" baseline="0" dirty="0">
              <a:effectLst/>
            </a:endParaRPr>
          </a:p>
          <a:p>
            <a:r>
              <a:rPr lang="en-US" baseline="0" dirty="0">
                <a:effectLst/>
              </a:rPr>
              <a:t>NEXT SLIDE: is Cobalt Strike post exploitation software (AUTOMATION and Team Server)</a:t>
            </a:r>
            <a:endParaRPr lang="en-US" baseline="0" dirty="0"/>
          </a:p>
          <a:p>
            <a:endParaRPr lang="en-US" dirty="0"/>
          </a:p>
          <a:p>
            <a:r>
              <a:rPr lang="en-US" dirty="0"/>
              <a:t>LLMNR has been documented as an informal RFC by the IETF in RFC 4795 (January 2007) </a:t>
            </a:r>
            <a:r>
              <a:rPr lang="en-US" dirty="0">
                <a:hlinkClick r:id="rId3"/>
              </a:rPr>
              <a:t>http://www.ietf.org/rfc4795.txt</a:t>
            </a:r>
            <a:endParaRPr lang="en-US" dirty="0"/>
          </a:p>
          <a:p>
            <a:r>
              <a:rPr lang="en-US" dirty="0"/>
              <a:t>https://tools.ietf.org/html/rfc4795</a:t>
            </a:r>
          </a:p>
          <a:p>
            <a:endParaRPr lang="en-US" dirty="0"/>
          </a:p>
          <a:p>
            <a:r>
              <a:rPr lang="en-US" dirty="0"/>
              <a:t>https://medium.com/@rootsecdev/an-in-depth-look-at-server-2019-and-windows-10-rs5-security-baselines-52508a986c16</a:t>
            </a:r>
          </a:p>
          <a:p>
            <a:endParaRPr lang="en-US" dirty="0"/>
          </a:p>
          <a:p>
            <a:r>
              <a:rPr lang="en-US" dirty="0"/>
              <a:t>NTLM Challenge/Response</a:t>
            </a:r>
            <a:r>
              <a:rPr lang="en-US" baseline="0" dirty="0"/>
              <a:t> Relayed Explained:</a:t>
            </a:r>
            <a:endParaRPr lang="en-US" dirty="0"/>
          </a:p>
          <a:p>
            <a:r>
              <a:rPr lang="en-US" dirty="0"/>
              <a:t>https://www.youtube.com/watch?v=nKkcd_gsOtw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91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Automate at scale</a:t>
            </a:r>
            <a:r>
              <a:rPr lang="en-US" baseline="0" dirty="0"/>
              <a:t> the attacks.</a:t>
            </a:r>
          </a:p>
          <a:p>
            <a:r>
              <a:rPr lang="en-US" baseline="0" dirty="0"/>
              <a:t>1. Take Screenshots to see what user is doing</a:t>
            </a:r>
          </a:p>
          <a:p>
            <a:r>
              <a:rPr lang="en-US" baseline="0" dirty="0"/>
              <a:t>2. Kill a process (Application) to make a user type a password</a:t>
            </a:r>
          </a:p>
          <a:p>
            <a:r>
              <a:rPr lang="en-US" baseline="0" dirty="0"/>
              <a:t>3. Log keystrokes to obtain the typed password</a:t>
            </a:r>
          </a:p>
          <a:p>
            <a:endParaRPr lang="en-US" baseline="0" dirty="0"/>
          </a:p>
          <a:p>
            <a:r>
              <a:rPr lang="en-US" baseline="0" dirty="0"/>
              <a:t>NEXT SLIDE: CS Scripts.</a:t>
            </a:r>
          </a:p>
          <a:p>
            <a:endParaRPr lang="en-US" dirty="0"/>
          </a:p>
          <a:p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06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many tools (lots of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What is Empire?</a:t>
            </a:r>
          </a:p>
          <a:p>
            <a:r>
              <a:rPr lang="en-US" dirty="0"/>
              <a:t>Is a Post-Exploitation software and can emulate the post-exploitation action of advanced threat actors.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https://github.com/EmpireProject/empire/wiki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Metasploit?</a:t>
            </a:r>
          </a:p>
          <a:p>
            <a:r>
              <a:rPr lang="en-US" b="1" dirty="0"/>
              <a:t>Metasploit Framework</a:t>
            </a:r>
            <a:r>
              <a:rPr lang="en-US" dirty="0"/>
              <a:t>, a tool for developing and executing </a:t>
            </a:r>
            <a:r>
              <a:rPr lang="en-US" dirty="0">
                <a:hlinkClick r:id="rId3" tooltip="Exploit (computer security)"/>
              </a:rPr>
              <a:t>exploit</a:t>
            </a:r>
            <a:r>
              <a:rPr lang="en-US" dirty="0"/>
              <a:t> code against a remote target machine.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https://en.wikipedia.org/wiki/Metasploit_Project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SLIDE: Deep inside of Empire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LateralMove</a:t>
            </a:r>
            <a:r>
              <a:rPr lang="en-US" dirty="0"/>
              <a:t>/</a:t>
            </a:r>
            <a:r>
              <a:rPr lang="en-US" baseline="0" dirty="0"/>
              <a:t> </a:t>
            </a:r>
            <a:r>
              <a:rPr lang="en-US" b="1" baseline="0" dirty="0"/>
              <a:t>Invoke-</a:t>
            </a:r>
            <a:r>
              <a:rPr lang="en-US" b="1" baseline="0" dirty="0" err="1"/>
              <a:t>smbexec</a:t>
            </a:r>
            <a:r>
              <a:rPr lang="en-US" baseline="0" dirty="0"/>
              <a:t> (pass the hash) to get to another box</a:t>
            </a:r>
          </a:p>
          <a:p>
            <a:r>
              <a:rPr lang="en-US" dirty="0"/>
              <a:t>Invoke-</a:t>
            </a:r>
            <a:r>
              <a:rPr lang="en-US" dirty="0" err="1"/>
              <a:t>SMBExec</a:t>
            </a:r>
            <a:r>
              <a:rPr lang="en-US" dirty="0"/>
              <a:t> performs </a:t>
            </a:r>
            <a:r>
              <a:rPr lang="en-US" dirty="0" err="1"/>
              <a:t>SMBExec</a:t>
            </a:r>
            <a:r>
              <a:rPr lang="en-US" dirty="0"/>
              <a:t> style command execution with NTLMv2 pass the hash authentication. Invoke-</a:t>
            </a:r>
            <a:r>
              <a:rPr lang="en-US" dirty="0" err="1"/>
              <a:t>SMBExec</a:t>
            </a:r>
            <a:r>
              <a:rPr lang="en-US" dirty="0"/>
              <a:t> supports SMB1 and SMB2.1 with and without SMB signing.</a:t>
            </a:r>
          </a:p>
          <a:p>
            <a:r>
              <a:rPr lang="en-US" dirty="0"/>
              <a:t>2. </a:t>
            </a:r>
            <a:r>
              <a:rPr lang="en-US" dirty="0" err="1"/>
              <a:t>Lateral_movement</a:t>
            </a:r>
            <a:r>
              <a:rPr lang="en-US" dirty="0"/>
              <a:t>/</a:t>
            </a:r>
            <a:r>
              <a:rPr lang="en-US" b="1" dirty="0"/>
              <a:t>Invoke-</a:t>
            </a:r>
            <a:r>
              <a:rPr lang="en-US" b="1" dirty="0" err="1"/>
              <a:t>wmi</a:t>
            </a:r>
            <a:r>
              <a:rPr lang="en-US" dirty="0"/>
              <a:t> (allows you to stage</a:t>
            </a:r>
            <a:r>
              <a:rPr lang="en-US" baseline="0" dirty="0"/>
              <a:t> on target and execute launcher through WMI, which will give you an Agent.</a:t>
            </a:r>
          </a:p>
          <a:p>
            <a:r>
              <a:rPr lang="en-US" dirty="0"/>
              <a:t>3. </a:t>
            </a:r>
            <a:r>
              <a:rPr lang="en-US" b="1" dirty="0" err="1"/>
              <a:t>EternalBlue</a:t>
            </a:r>
            <a:r>
              <a:rPr lang="en-US" b="1" baseline="0" dirty="0"/>
              <a:t> </a:t>
            </a:r>
            <a:r>
              <a:rPr lang="en-US" baseline="0" dirty="0"/>
              <a:t>NSA exploit (what is it?) to </a:t>
            </a:r>
            <a:r>
              <a:rPr lang="en-US" b="1" baseline="0" dirty="0"/>
              <a:t>exploit SMBv1 being open </a:t>
            </a:r>
            <a:r>
              <a:rPr lang="en-US" baseline="0" dirty="0"/>
              <a:t>(no </a:t>
            </a:r>
            <a:r>
              <a:rPr lang="en-US" baseline="0" dirty="0" err="1"/>
              <a:t>creds</a:t>
            </a:r>
            <a:r>
              <a:rPr lang="en-US" baseline="0" dirty="0"/>
              <a:t> required)</a:t>
            </a:r>
          </a:p>
          <a:p>
            <a:endParaRPr lang="en-US" baseline="0" dirty="0"/>
          </a:p>
          <a:p>
            <a:r>
              <a:rPr lang="en-US" baseline="0" dirty="0"/>
              <a:t>NEXT Slide: Lets talk more about PowerShell Empire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https://www.metasploit.com/</a:t>
            </a:r>
          </a:p>
          <a:p>
            <a:r>
              <a:rPr lang="en-US" dirty="0"/>
              <a:t>https://www.powershellempire.com/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33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US-Cert and PS Empire is</a:t>
            </a:r>
            <a:r>
              <a:rPr lang="en-US" baseline="0" dirty="0"/>
              <a:t> bad (as you can see US-CERT recognizes adversaries are using this tool)</a:t>
            </a:r>
            <a:endParaRPr lang="en-US" dirty="0"/>
          </a:p>
          <a:p>
            <a:r>
              <a:rPr lang="en-US" dirty="0"/>
              <a:t>Let’s use this PowerShell Empire as an example..</a:t>
            </a:r>
          </a:p>
          <a:p>
            <a:endParaRPr lang="en-US" dirty="0"/>
          </a:p>
          <a:p>
            <a:r>
              <a:rPr lang="en-US" dirty="0"/>
              <a:t>NEXT SLIDE: PowerShell Empire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50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Show how simple it is to make Macro and get Command</a:t>
            </a:r>
            <a:r>
              <a:rPr lang="en-US" baseline="0" dirty="0"/>
              <a:t> and control of PC and go over another 3 things.</a:t>
            </a:r>
          </a:p>
          <a:p>
            <a:r>
              <a:rPr lang="en-US" dirty="0"/>
              <a:t>2. Start at 2:40 to generate Macro</a:t>
            </a:r>
          </a:p>
          <a:p>
            <a:endParaRPr lang="en-US" dirty="0"/>
          </a:p>
          <a:p>
            <a:r>
              <a:rPr lang="en-US" baseline="0" dirty="0"/>
              <a:t> </a:t>
            </a:r>
            <a:r>
              <a:rPr lang="en-US" baseline="0" dirty="0" err="1"/>
              <a:t>Mimikatz</a:t>
            </a:r>
            <a:r>
              <a:rPr lang="en-US" baseline="0" dirty="0"/>
              <a:t> at 7:08</a:t>
            </a:r>
            <a:endParaRPr lang="en-US" dirty="0"/>
          </a:p>
          <a:p>
            <a:r>
              <a:rPr lang="en-US" dirty="0"/>
              <a:t> 8:46  (</a:t>
            </a:r>
            <a:r>
              <a:rPr lang="en-US" dirty="0" err="1"/>
              <a:t>Peristence-wmi</a:t>
            </a:r>
            <a:r>
              <a:rPr lang="en-US" dirty="0"/>
              <a:t>, registry,  then Situational </a:t>
            </a:r>
            <a:r>
              <a:rPr lang="en-US" dirty="0" err="1"/>
              <a:t>Awarness</a:t>
            </a:r>
            <a:r>
              <a:rPr lang="en-US" dirty="0"/>
              <a:t>  SMB stuff,</a:t>
            </a:r>
            <a:r>
              <a:rPr lang="en-US" baseline="0" dirty="0"/>
              <a:t> </a:t>
            </a:r>
            <a:r>
              <a:rPr lang="en-US" baseline="0" dirty="0" err="1"/>
              <a:t>PowerView</a:t>
            </a:r>
            <a:r>
              <a:rPr lang="en-US" baseline="0" dirty="0"/>
              <a:t>)</a:t>
            </a:r>
            <a:endParaRPr lang="en-US" dirty="0"/>
          </a:p>
          <a:p>
            <a:r>
              <a:rPr lang="en-US" dirty="0"/>
              <a:t> Collections at 11:42</a:t>
            </a:r>
            <a:r>
              <a:rPr lang="en-US" baseline="0" dirty="0"/>
              <a:t> </a:t>
            </a:r>
            <a:r>
              <a:rPr lang="en-US" dirty="0"/>
              <a:t>(until 11:44)  with </a:t>
            </a:r>
            <a:r>
              <a:rPr lang="en-US" dirty="0" err="1"/>
              <a:t>keylogger</a:t>
            </a:r>
            <a:r>
              <a:rPr lang="en-US" dirty="0"/>
              <a:t>, Inveigh</a:t>
            </a:r>
            <a:r>
              <a:rPr lang="en-US" baseline="0" dirty="0"/>
              <a:t> (LLMNR)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SLIDE: NOW to switch gears to Talk about Defense and Scripting Engines and logging capabilities. Especially PowerShell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97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1. Look at that! PowerShell has almost complete logging capabilities… At least turn that on. Especially since a popular attack infra is Empire.</a:t>
            </a:r>
          </a:p>
          <a:p>
            <a:endParaRPr lang="en-US" baseline="0" dirty="0"/>
          </a:p>
          <a:p>
            <a:r>
              <a:rPr lang="en-US" baseline="0" dirty="0"/>
              <a:t>2. So what do you do about all the engines that don’t log? Use </a:t>
            </a:r>
            <a:r>
              <a:rPr lang="en-US" baseline="0" dirty="0" err="1"/>
              <a:t>Sysmon</a:t>
            </a:r>
            <a:r>
              <a:rPr lang="en-US" baseline="0" dirty="0"/>
              <a:t>!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SLIDE: </a:t>
            </a:r>
            <a:r>
              <a:rPr lang="en-US" dirty="0" err="1"/>
              <a:t>Sysmon</a:t>
            </a:r>
            <a:r>
              <a:rPr lang="en-US" baseline="0" dirty="0"/>
              <a:t> will capture network, registry, </a:t>
            </a:r>
            <a:r>
              <a:rPr lang="en-US" baseline="0" dirty="0" err="1"/>
              <a:t>wmi</a:t>
            </a:r>
            <a:r>
              <a:rPr lang="en-US" baseline="0" dirty="0"/>
              <a:t>, process created plus much more..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15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u="sng" dirty="0" err="1"/>
              <a:t>Sysmon</a:t>
            </a:r>
            <a:r>
              <a:rPr lang="en-US" b="1" u="sng" dirty="0"/>
              <a:t> includes the following capabilities:</a:t>
            </a:r>
          </a:p>
          <a:p>
            <a:r>
              <a:rPr lang="en-US" dirty="0"/>
              <a:t>1.Process</a:t>
            </a:r>
            <a:r>
              <a:rPr lang="en-US" baseline="0" dirty="0"/>
              <a:t> Monitoring</a:t>
            </a:r>
          </a:p>
          <a:p>
            <a:r>
              <a:rPr lang="en-US" baseline="0" dirty="0"/>
              <a:t>2. Process Command</a:t>
            </a:r>
          </a:p>
          <a:p>
            <a:r>
              <a:rPr lang="en-US" baseline="0" dirty="0"/>
              <a:t>3. File Monitoring</a:t>
            </a:r>
          </a:p>
          <a:p>
            <a:endParaRPr lang="en-US" dirty="0"/>
          </a:p>
          <a:p>
            <a:r>
              <a:rPr lang="en-US" dirty="0"/>
              <a:t>Logs process creation with full command line for both current and parent processes.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Optionally logs network connections, including each connection’s source process, IP addresses, port numbers, hostnames and port names.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Detects changes in file creation time to understand when a file was really created. Modification of file create timestamps is a technique commonly used by malware to cover its tracks.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Assume compromise and detect All-The-Things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Next Advance option is to gain visibility with ETW (Event Tracing for Windows)</a:t>
            </a:r>
            <a:endParaRPr lang="en-US" dirty="0"/>
          </a:p>
          <a:p>
            <a:r>
              <a:rPr lang="en-US" dirty="0"/>
              <a:t>ETW provides visibility into most core Windows subsystems, including:</a:t>
            </a:r>
          </a:p>
          <a:p>
            <a:r>
              <a:rPr lang="en-US" dirty="0"/>
              <a:t>Network activity</a:t>
            </a:r>
          </a:p>
          <a:p>
            <a:r>
              <a:rPr lang="en-US" dirty="0"/>
              <a:t>Process creation/termination</a:t>
            </a:r>
          </a:p>
          <a:p>
            <a:r>
              <a:rPr lang="en-US" dirty="0"/>
              <a:t>Thread creation/termination</a:t>
            </a:r>
          </a:p>
          <a:p>
            <a:r>
              <a:rPr lang="en-US" dirty="0"/>
              <a:t>Memory allocation</a:t>
            </a:r>
          </a:p>
          <a:p>
            <a:r>
              <a:rPr lang="en-US" dirty="0"/>
              <a:t>DLL load/unload</a:t>
            </a:r>
          </a:p>
          <a:p>
            <a:r>
              <a:rPr lang="en-US" dirty="0"/>
              <a:t>PowerShell method invocation</a:t>
            </a:r>
          </a:p>
          <a:p>
            <a:r>
              <a:rPr lang="en-US" dirty="0"/>
              <a:t>DNS resolutions (cached and hot)</a:t>
            </a:r>
          </a:p>
          <a:p>
            <a:r>
              <a:rPr lang="en-US" dirty="0"/>
              <a:t>Firewall activity</a:t>
            </a:r>
          </a:p>
          <a:p>
            <a:r>
              <a:rPr lang="en-US" dirty="0"/>
              <a:t>WMI activity</a:t>
            </a:r>
          </a:p>
          <a:p>
            <a:r>
              <a:rPr lang="en-US" dirty="0" err="1"/>
              <a:t>WinINet</a:t>
            </a:r>
            <a:r>
              <a:rPr lang="en-US" dirty="0"/>
              <a:t> request/response headers</a:t>
            </a:r>
          </a:p>
          <a:p>
            <a:r>
              <a:rPr lang="en-US" dirty="0"/>
              <a:t>and so much more…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revisit the </a:t>
            </a:r>
            <a:r>
              <a:rPr lang="en-US" dirty="0" err="1"/>
              <a:t>wishlist</a:t>
            </a:r>
            <a:r>
              <a:rPr lang="en-US" dirty="0"/>
              <a:t> and consider how we answer some of those questions with existing ETW providers.</a:t>
            </a:r>
          </a:p>
          <a:p>
            <a:r>
              <a:rPr lang="en-US" b="1" dirty="0" err="1"/>
              <a:t>Wishlist</a:t>
            </a:r>
            <a:r>
              <a:rPr lang="en-US" b="1" dirty="0"/>
              <a:t> Item</a:t>
            </a:r>
            <a:r>
              <a:rPr lang="en-US" dirty="0"/>
              <a:t> </a:t>
            </a:r>
            <a:r>
              <a:rPr lang="en-US" b="1" dirty="0"/>
              <a:t>ETW Provider</a:t>
            </a:r>
            <a:r>
              <a:rPr lang="en-US" dirty="0"/>
              <a:t> </a:t>
            </a:r>
            <a:r>
              <a:rPr lang="en-US" b="1" dirty="0"/>
              <a:t>Example Data</a:t>
            </a:r>
          </a:p>
          <a:p>
            <a:r>
              <a:rPr lang="en-US" dirty="0"/>
              <a:t> What DNS lookups did the process perform Microsoft-Windows-DNS-Client </a:t>
            </a:r>
          </a:p>
          <a:p>
            <a:r>
              <a:rPr lang="en-US" dirty="0"/>
              <a:t>What IP Addresses did the process connect to? Kernel Network Provider</a:t>
            </a:r>
          </a:p>
          <a:p>
            <a:r>
              <a:rPr lang="en-US" dirty="0"/>
              <a:t>How much data was transmitted by the process? Kernel Network Provider</a:t>
            </a:r>
          </a:p>
          <a:p>
            <a:r>
              <a:rPr lang="en-US" dirty="0"/>
              <a:t>173MB Is the process “beaconing” to a C2? Kernel Network Provider Yes, every 15 seconds </a:t>
            </a:r>
          </a:p>
          <a:p>
            <a:r>
              <a:rPr lang="en-US" dirty="0"/>
              <a:t>What DLLs did the process load? Kernel Image Load Provider System.Management.Automation.dll </a:t>
            </a:r>
          </a:p>
          <a:p>
            <a:r>
              <a:rPr lang="en-US" dirty="0"/>
              <a:t>Did the process create threads in other processes? Kernel Thread Provider Injected into winlogon.exe </a:t>
            </a:r>
          </a:p>
          <a:p>
            <a:r>
              <a:rPr lang="en-US" dirty="0"/>
              <a:t>What WMI operations did the process perform? Microsoft-Windows-WMI Registered an event handler backdoor </a:t>
            </a:r>
          </a:p>
          <a:p>
            <a:r>
              <a:rPr lang="en-US" dirty="0"/>
              <a:t>What PowerShell functions did the process call? Microsoft-Windows-PowerShell Invoke-</a:t>
            </a:r>
            <a:r>
              <a:rPr lang="en-US" dirty="0" err="1"/>
              <a:t>Mimikatz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Disclaimer.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29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b="1" dirty="0" err="1"/>
              <a:t>Sysmon</a:t>
            </a:r>
            <a:r>
              <a:rPr lang="en-US" b="1" dirty="0"/>
              <a:t> catches a lot of my techniques.</a:t>
            </a:r>
          </a:p>
          <a:p>
            <a:r>
              <a:rPr lang="en-US" dirty="0"/>
              <a:t>Process</a:t>
            </a:r>
            <a:r>
              <a:rPr lang="en-US" baseline="0" dirty="0"/>
              <a:t> Monitoring </a:t>
            </a:r>
          </a:p>
          <a:p>
            <a:r>
              <a:rPr lang="en-US" baseline="0" dirty="0"/>
              <a:t>Process Command</a:t>
            </a:r>
          </a:p>
          <a:p>
            <a:r>
              <a:rPr lang="en-US" baseline="0" dirty="0"/>
              <a:t>File Monitoring</a:t>
            </a:r>
          </a:p>
          <a:p>
            <a:endParaRPr lang="en-US" dirty="0"/>
          </a:p>
          <a:p>
            <a:r>
              <a:rPr lang="en-US" b="1" dirty="0"/>
              <a:t>2. When I performed my WMI commands, or PowerShell </a:t>
            </a:r>
            <a:r>
              <a:rPr lang="en-US" b="1" dirty="0" err="1"/>
              <a:t>cmds</a:t>
            </a:r>
            <a:r>
              <a:rPr lang="en-US" b="1" dirty="0"/>
              <a:t>, or </a:t>
            </a:r>
            <a:r>
              <a:rPr lang="en-US" b="1" dirty="0" err="1"/>
              <a:t>mimikatz</a:t>
            </a:r>
            <a:r>
              <a:rPr lang="en-US" b="1" dirty="0"/>
              <a:t> , when I did stuff in Registry</a:t>
            </a:r>
          </a:p>
          <a:p>
            <a:r>
              <a:rPr lang="en-US" dirty="0"/>
              <a:t>NEXT SLIDE: So what are theses techniques?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51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You</a:t>
            </a:r>
            <a:r>
              <a:rPr lang="en-US" baseline="0" dirty="0"/>
              <a:t> can right click on anyone of these and get examples and details of what the attacks are.</a:t>
            </a:r>
          </a:p>
          <a:p>
            <a:pPr marL="228600" indent="-228600">
              <a:buAutoNum type="arabicPeriod"/>
            </a:pPr>
            <a:r>
              <a:rPr lang="en-US" baseline="0" dirty="0"/>
              <a:t>Export this out to Excel and make graphs, </a:t>
            </a:r>
            <a:r>
              <a:rPr lang="en-US" baseline="0" dirty="0" err="1"/>
              <a:t>etc</a:t>
            </a:r>
            <a:r>
              <a:rPr lang="en-US" baseline="0" dirty="0"/>
              <a:t> to measure progress.</a:t>
            </a:r>
          </a:p>
          <a:p>
            <a:pPr marL="228600" indent="-228600">
              <a:buAutoNum type="arabicPeriod"/>
            </a:pPr>
            <a:r>
              <a:rPr lang="en-US" baseline="0" dirty="0"/>
              <a:t>As a System admin/engineer there is so much to do and needs to be defended against.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SLIDE: Ok, cool got the techniques, how do I defend?</a:t>
            </a:r>
          </a:p>
          <a:p>
            <a:r>
              <a:rPr lang="en-US" b="1" dirty="0"/>
              <a:t>Have no fear </a:t>
            </a:r>
            <a:r>
              <a:rPr lang="en-US" b="1" dirty="0" err="1"/>
              <a:t>CheatSheets</a:t>
            </a:r>
            <a:r>
              <a:rPr lang="en-US" b="1" dirty="0"/>
              <a:t> are here!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21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Windows </a:t>
            </a:r>
            <a:r>
              <a:rPr lang="en-US" baseline="0" dirty="0" err="1"/>
              <a:t>adv</a:t>
            </a:r>
            <a:r>
              <a:rPr lang="en-US" baseline="0" dirty="0"/>
              <a:t> logging (</a:t>
            </a:r>
            <a:r>
              <a:rPr lang="en-US" baseline="0" dirty="0" err="1"/>
              <a:t>cmd</a:t>
            </a:r>
            <a:r>
              <a:rPr lang="en-US" baseline="0" dirty="0"/>
              <a:t> line auditing)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Registry Auditing will find my tactics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PowerShell Logging will find my Empire tactics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Lets now zoom out to a high level…. With CIS controls to double check if </a:t>
            </a:r>
            <a:r>
              <a:rPr lang="en-US" baseline="0" dirty="0" err="1"/>
              <a:t>configs</a:t>
            </a:r>
            <a:r>
              <a:rPr lang="en-US" baseline="0" dirty="0"/>
              <a:t> are secure.</a:t>
            </a:r>
          </a:p>
          <a:p>
            <a:endParaRPr lang="en-US" baseline="0" dirty="0"/>
          </a:p>
          <a:p>
            <a:r>
              <a:rPr lang="en-US" dirty="0"/>
              <a:t>https://www.malwarearchaeology.com/cheat-sheets</a:t>
            </a:r>
          </a:p>
          <a:p>
            <a:endParaRPr lang="en-US" dirty="0"/>
          </a:p>
          <a:p>
            <a:r>
              <a:rPr lang="en-US" dirty="0"/>
              <a:t>NEXT SLIDE: We have Center of Internet Security (CIS-CATS, Controls, Benchmarks)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46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the </a:t>
            </a:r>
            <a:r>
              <a:rPr lang="en-US" dirty="0" err="1"/>
              <a:t>cheatsheets</a:t>
            </a:r>
            <a:r>
              <a:rPr lang="en-US" dirty="0"/>
              <a:t> are implemented…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from the bottom we have High level actions prioritized. Says lets catch bad things… like a  high level policy would say at organization. Must have (CS01) inventory of authorized and unauthorized assets, (CIS5)Secure </a:t>
            </a:r>
            <a:r>
              <a:rPr lang="en-US" dirty="0" err="1"/>
              <a:t>config</a:t>
            </a:r>
            <a:r>
              <a:rPr lang="en-US" baseline="0" dirty="0" err="1"/>
              <a:t>s</a:t>
            </a:r>
            <a:r>
              <a:rPr lang="en-US" baseline="0" dirty="0"/>
              <a:t> for hardware/software,</a:t>
            </a:r>
            <a:r>
              <a:rPr lang="en-US" dirty="0"/>
              <a:t> (CIS9/11) Limit</a:t>
            </a:r>
            <a:r>
              <a:rPr lang="en-US" baseline="0" dirty="0"/>
              <a:t> &amp; control of Network ports, 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Then Benchmarks as</a:t>
            </a:r>
            <a:r>
              <a:rPr lang="en-US" baseline="0" dirty="0"/>
              <a:t> detailed guides. The how to configure a Registry setting or disable ports and services like smbv1.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Then </a:t>
            </a:r>
            <a:r>
              <a:rPr lang="en-US" dirty="0"/>
              <a:t>CIS-CATS, which automates assessment of benchmark. No human errors.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CIS provides AWS and Azure images that already meet benchmark</a:t>
            </a:r>
            <a:r>
              <a:rPr lang="en-US" baseline="0" dirty="0"/>
              <a:t> </a:t>
            </a:r>
            <a:r>
              <a:rPr lang="en-US" baseline="0" dirty="0" err="1"/>
              <a:t>configs</a:t>
            </a:r>
            <a:r>
              <a:rPr lang="en-US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SLIDE: Lets’ look at Benchmarks in more</a:t>
            </a:r>
            <a:r>
              <a:rPr lang="en-US" baseline="0" dirty="0"/>
              <a:t> detail</a:t>
            </a:r>
            <a:r>
              <a:rPr lang="en-US" dirty="0"/>
              <a:t> (PS)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04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DON”T (disable) - PS Script block logging  </a:t>
            </a:r>
          </a:p>
          <a:p>
            <a:pPr marL="228600" indent="-228600">
              <a:buAutoNum type="arabicPeriod"/>
            </a:pPr>
            <a:r>
              <a:rPr lang="en-US" dirty="0"/>
              <a:t>- Set this to ENABLED!!!</a:t>
            </a:r>
          </a:p>
          <a:p>
            <a:endParaRPr lang="en-US" dirty="0"/>
          </a:p>
          <a:p>
            <a:r>
              <a:rPr lang="en-US" dirty="0"/>
              <a:t>Catch my PowerShell Empire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1. Enable Logging (even if you don’t have a central logging)</a:t>
            </a:r>
          </a:p>
          <a:p>
            <a:pPr lvl="1"/>
            <a:r>
              <a:rPr lang="en-US" dirty="0"/>
              <a:t>Catch my </a:t>
            </a:r>
            <a:r>
              <a:rPr lang="en-US" dirty="0" err="1"/>
              <a:t>powershell</a:t>
            </a:r>
            <a:r>
              <a:rPr lang="en-US" dirty="0"/>
              <a:t> Empire stuff.</a:t>
            </a:r>
          </a:p>
          <a:p>
            <a:pPr lvl="1"/>
            <a:r>
              <a:rPr lang="en-US" dirty="0"/>
              <a:t>2.</a:t>
            </a:r>
            <a:r>
              <a:rPr lang="en-US" baseline="0" dirty="0"/>
              <a:t> This was a phish that used </a:t>
            </a:r>
            <a:r>
              <a:rPr lang="en-US" baseline="0" dirty="0" err="1"/>
              <a:t>powershell</a:t>
            </a:r>
            <a:r>
              <a:rPr lang="en-US" baseline="0" dirty="0"/>
              <a:t> base64 encoding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Ok,</a:t>
            </a:r>
            <a:r>
              <a:rPr lang="en-US" baseline="0" dirty="0"/>
              <a:t> how do we even know about enabling logging or secure </a:t>
            </a:r>
            <a:r>
              <a:rPr lang="en-US" baseline="0" dirty="0" err="1"/>
              <a:t>configs</a:t>
            </a:r>
            <a:r>
              <a:rPr lang="en-US" baseline="0" dirty="0"/>
              <a:t>? CIS-CAT is a good start.</a:t>
            </a:r>
          </a:p>
          <a:p>
            <a:pPr lvl="1"/>
            <a:endParaRPr lang="en-US" baseline="0" dirty="0"/>
          </a:p>
          <a:p>
            <a:pPr lvl="1"/>
            <a:r>
              <a:rPr lang="en-US" baseline="0" dirty="0"/>
              <a:t>NEXT SLIDE: LLMNR benchmark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1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DO Disable</a:t>
            </a:r>
            <a:r>
              <a:rPr lang="en-US" baseline="0" dirty="0"/>
              <a:t> LLMNR</a:t>
            </a:r>
          </a:p>
          <a:p>
            <a:r>
              <a:rPr lang="en-US" baseline="0" dirty="0"/>
              <a:t>2. What is this, you ask? This is DNS backup protocol, but uses the local network via multicast.</a:t>
            </a:r>
          </a:p>
          <a:p>
            <a:r>
              <a:rPr lang="en-US" baseline="0" dirty="0"/>
              <a:t>3. This will stop my credential harvesting </a:t>
            </a:r>
            <a:r>
              <a:rPr lang="en-US" baseline="0" dirty="0" err="1"/>
              <a:t>creds</a:t>
            </a:r>
            <a:r>
              <a:rPr lang="en-US" baseline="0" dirty="0"/>
              <a:t> or </a:t>
            </a:r>
            <a:r>
              <a:rPr lang="en-US" baseline="0" dirty="0" err="1"/>
              <a:t>multiRelay</a:t>
            </a:r>
            <a:r>
              <a:rPr lang="en-US" baseline="0" dirty="0"/>
              <a:t>  lateral movement (getting to other PCs on network) Attack</a:t>
            </a:r>
          </a:p>
          <a:p>
            <a:endParaRPr lang="en-US" baseline="0" dirty="0"/>
          </a:p>
          <a:p>
            <a:r>
              <a:rPr lang="en-US" baseline="0" dirty="0"/>
              <a:t>Why should you care?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B0F0"/>
                </a:solidFill>
              </a:rPr>
              <a:t>CIS Controls: 9 Limitation and Control of Network Ports, Protocols, and Services </a:t>
            </a:r>
            <a:endParaRPr lang="en-US" baseline="0" dirty="0"/>
          </a:p>
          <a:p>
            <a:endParaRPr lang="en-US" dirty="0"/>
          </a:p>
          <a:p>
            <a:r>
              <a:rPr lang="en-US" dirty="0"/>
              <a:t>https://attack.mitre.org/wiki/Technique/T1171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HKLM\Software\Policies\Microsoft\Windows NT\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DNSClient</a:t>
            </a: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changes to the "</a:t>
            </a:r>
            <a:r>
              <a:rPr kumimoji="0" 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EnableMulticast</a:t>
            </a: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 DWORD value. A value of “0” indicates LLMNR is disabled 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96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Yes - it says SMBv1 to </a:t>
            </a:r>
            <a:r>
              <a:rPr lang="en-US" u="sng" dirty="0"/>
              <a:t>disable </a:t>
            </a:r>
            <a:r>
              <a:rPr lang="en-US" dirty="0"/>
              <a:t>now</a:t>
            </a:r>
          </a:p>
          <a:p>
            <a:endParaRPr lang="en-US" dirty="0"/>
          </a:p>
          <a:p>
            <a:r>
              <a:rPr lang="en-US" dirty="0"/>
              <a:t>2. This</a:t>
            </a:r>
            <a:r>
              <a:rPr lang="en-US" baseline="0" dirty="0"/>
              <a:t> will stop my lateral movement and exploits (NSA-Eternal Blue from the Internet especially).</a:t>
            </a:r>
          </a:p>
          <a:p>
            <a:r>
              <a:rPr lang="en-US" baseline="0" dirty="0"/>
              <a:t>3. Stop me from passing the hash in some cases</a:t>
            </a:r>
          </a:p>
          <a:p>
            <a:r>
              <a:rPr lang="en-US" baseline="0" dirty="0"/>
              <a:t>4. Make sure you don’t delete SMB in the registry, you must have that just use SMBv2 or 3.</a:t>
            </a:r>
          </a:p>
          <a:p>
            <a:endParaRPr lang="en-US" dirty="0"/>
          </a:p>
          <a:p>
            <a:r>
              <a:rPr lang="en-US" dirty="0"/>
              <a:t>NEXT SLIDE: CIS-CATS demo of how to do it on a system</a:t>
            </a:r>
          </a:p>
          <a:p>
            <a:endParaRPr lang="en-US" dirty="0"/>
          </a:p>
          <a:p>
            <a:r>
              <a:rPr lang="en-US" dirty="0"/>
              <a:t>https://www.blackhillsinfosec.com/how-to-disable-llmnr-why-you-want-to/</a:t>
            </a:r>
          </a:p>
          <a:p>
            <a:endParaRPr lang="en-US" dirty="0"/>
          </a:p>
          <a:p>
            <a:r>
              <a:rPr lang="en-US" dirty="0"/>
              <a:t>Windows systems make DNS/NetBIOS/LLMNR requests to find the domain controllers they logged into even when they are no longer attached to the domain.</a:t>
            </a:r>
          </a:p>
          <a:p>
            <a:r>
              <a:rPr lang="en-US" dirty="0"/>
              <a:t>https://room362.com/post/2016/12-29-buying-internal-domain-access/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90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Now that we have a</a:t>
            </a:r>
            <a:r>
              <a:rPr lang="en-US" baseline="0" dirty="0"/>
              <a:t> sneak peak of benchmarks lets see it in action…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NEXT SLIDE: End …. Take-</a:t>
            </a:r>
            <a:r>
              <a:rPr lang="en-US" baseline="0" dirty="0" err="1"/>
              <a:t>aways</a:t>
            </a:r>
            <a:r>
              <a:rPr lang="en-US" baseline="0" dirty="0"/>
              <a:t> from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00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schemeClr val="accent3"/>
                </a:solidFill>
              </a:rPr>
              <a:t>Check Secure </a:t>
            </a:r>
            <a:r>
              <a:rPr lang="en-US" dirty="0" err="1">
                <a:solidFill>
                  <a:schemeClr val="accent3"/>
                </a:solidFill>
              </a:rPr>
              <a:t>Configs</a:t>
            </a:r>
            <a:r>
              <a:rPr lang="en-US" dirty="0">
                <a:solidFill>
                  <a:schemeClr val="accent3"/>
                </a:solidFill>
              </a:rPr>
              <a:t> (CIS-CAT)</a:t>
            </a:r>
            <a:r>
              <a:rPr lang="en-US" baseline="0" dirty="0">
                <a:solidFill>
                  <a:schemeClr val="accent3"/>
                </a:solidFill>
              </a:rPr>
              <a:t> assessor tool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>
                <a:solidFill>
                  <a:schemeClr val="accent3"/>
                </a:solidFill>
              </a:rPr>
              <a:t>Disable SMB going Outbound your internal Network. No reason to go to internet.</a:t>
            </a:r>
            <a:endParaRPr lang="en-US" dirty="0">
              <a:solidFill>
                <a:schemeClr val="accent3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/>
                </a:solidFill>
              </a:rPr>
              <a:t>2. Enable Logs with cheat sheets.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/>
                </a:solidFill>
              </a:rPr>
              <a:t>3. Monitor your </a:t>
            </a:r>
            <a:r>
              <a:rPr lang="en-US" dirty="0">
                <a:solidFill>
                  <a:srgbClr val="00B0F0"/>
                </a:solidFill>
              </a:rPr>
              <a:t>logs for</a:t>
            </a:r>
            <a:r>
              <a:rPr lang="en-US" baseline="0" dirty="0">
                <a:solidFill>
                  <a:srgbClr val="00B0F0"/>
                </a:solidFill>
              </a:rPr>
              <a:t> badness</a:t>
            </a:r>
            <a:endParaRPr lang="en-US" dirty="0">
              <a:solidFill>
                <a:srgbClr val="00B0F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B0F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B0F0"/>
                </a:solidFill>
              </a:rPr>
              <a:t>ADVANCE: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srgbClr val="00B0F0"/>
                </a:solidFill>
              </a:rPr>
              <a:t>Patch your Software and OS</a:t>
            </a:r>
            <a:r>
              <a:rPr lang="en-US" baseline="0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(Or Place in a </a:t>
            </a:r>
            <a:r>
              <a:rPr lang="en-US" dirty="0">
                <a:solidFill>
                  <a:srgbClr val="00B0F0"/>
                </a:solidFill>
              </a:rPr>
              <a:t>Secure Enclave</a:t>
            </a:r>
            <a:r>
              <a:rPr lang="en-US" dirty="0">
                <a:solidFill>
                  <a:schemeClr val="accent3"/>
                </a:solidFill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schemeClr val="accent3"/>
                </a:solidFill>
              </a:rPr>
              <a:t>Configure Firewalls inbound and outbound</a:t>
            </a:r>
            <a:r>
              <a:rPr lang="en-US" baseline="0" dirty="0">
                <a:solidFill>
                  <a:schemeClr val="accent3"/>
                </a:solidFill>
              </a:rPr>
              <a:t> (SMB/LLMNR are LAN protocols not a WAN, so block outbound to Internet)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solidFill>
                  <a:schemeClr val="accent3"/>
                </a:solidFill>
              </a:rPr>
              <a:t>Lastly S</a:t>
            </a:r>
            <a:r>
              <a:rPr lang="en-US" dirty="0">
                <a:solidFill>
                  <a:srgbClr val="FF0000"/>
                </a:solidFill>
              </a:rPr>
              <a:t>imulate Adversary Tactics </a:t>
            </a:r>
            <a:r>
              <a:rPr lang="en-US" dirty="0">
                <a:solidFill>
                  <a:schemeClr val="accent3"/>
                </a:solidFill>
              </a:rPr>
              <a:t>to obtain </a:t>
            </a:r>
            <a:r>
              <a:rPr lang="en-US" dirty="0">
                <a:solidFill>
                  <a:srgbClr val="00B0F0"/>
                </a:solidFill>
              </a:rPr>
              <a:t>Detection </a:t>
            </a:r>
            <a:r>
              <a:rPr lang="en-US" dirty="0">
                <a:solidFill>
                  <a:schemeClr val="accent3"/>
                </a:solidFill>
              </a:rPr>
              <a:t>mechanisms (</a:t>
            </a:r>
            <a:r>
              <a:rPr lang="en-US" dirty="0">
                <a:solidFill>
                  <a:srgbClr val="FF0000"/>
                </a:solidFill>
              </a:rPr>
              <a:t>behaviors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baseline="0" dirty="0">
                <a:solidFill>
                  <a:schemeClr val="accent3"/>
                </a:solidFill>
              </a:rPr>
              <a:t> to create more monitors/detections.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NEXT SLIDE: Rocky sleeping with </a:t>
            </a:r>
            <a:r>
              <a:rPr lang="en-US" sz="1200" dirty="0" err="1"/>
              <a:t>Bitly</a:t>
            </a:r>
            <a:r>
              <a:rPr lang="en-US" sz="1200" dirty="0"/>
              <a:t> to obtain</a:t>
            </a:r>
            <a:r>
              <a:rPr lang="en-US" sz="1200" baseline="0" dirty="0"/>
              <a:t> resources.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Free Tools to Review/Monitor/Log: MSFT </a:t>
            </a:r>
            <a:r>
              <a:rPr lang="en-US" sz="1200" dirty="0" err="1"/>
              <a:t>Sysinternals</a:t>
            </a:r>
            <a:r>
              <a:rPr lang="en-US" sz="1200" dirty="0"/>
              <a:t>: </a:t>
            </a:r>
            <a:r>
              <a:rPr lang="en-US" sz="1200" dirty="0" err="1"/>
              <a:t>Sysmon</a:t>
            </a:r>
            <a:r>
              <a:rPr lang="en-US" sz="1200" dirty="0"/>
              <a:t>, built-in Windows Audit logs, </a:t>
            </a:r>
            <a:r>
              <a:rPr lang="en-US" sz="1200" dirty="0" err="1"/>
              <a:t>cmd</a:t>
            </a:r>
            <a:r>
              <a:rPr lang="en-US" sz="1200" dirty="0"/>
              <a:t> line auditing, and PowerShell, Registry Monitoring (turn 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My Wiki: https://wiki.cac.washington.edu/display/~moorej1@washington.edu/IR+Sandbox+Powershell+Obfuscation+and+Detection+Techniques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PowerShell v5 Security Enhancements &amp; AD Security </a:t>
            </a:r>
            <a:r>
              <a:rPr lang="en-US" sz="1200" dirty="0">
                <a:hlinkClick r:id="rId3"/>
              </a:rPr>
              <a:t>https://adsecurity.org/?p=2277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your vendor for best practices or free tools that come with contract such as ATP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BloodHound</a:t>
            </a:r>
            <a:r>
              <a:rPr lang="en-US" sz="1200" dirty="0"/>
              <a:t> Map AD </a:t>
            </a:r>
            <a:r>
              <a:rPr lang="en-US" sz="1200" dirty="0">
                <a:hlinkClick r:id="rId4"/>
              </a:rPr>
              <a:t>https://github.com/BloodHoundAD/BloodHound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MSFT cloud </a:t>
            </a:r>
            <a:r>
              <a:rPr lang="en-US" sz="1200" dirty="0">
                <a:hlinkClick r:id="rId5"/>
              </a:rPr>
              <a:t>https://cloudblogs.microsoft.com/microsoftsecure/2018/08/13/cybersecurity-threats-how-to-discover-remediate-and-mitigate/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https://gallery.technet.microsoft.com/Azure-Security-Center-549aa7a4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RegMon</a:t>
            </a:r>
            <a:r>
              <a:rPr lang="en-US" sz="1200" dirty="0"/>
              <a:t>: http://leelusoft.altervista.org/registry-live-watch.html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https://sourceforge.net/projects/regshot/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Team should have a mission and plan to guide them what is important to business. Could implement </a:t>
            </a:r>
            <a:r>
              <a:rPr lang="en-US" sz="1200" dirty="0" err="1"/>
              <a:t>CyberSecurity</a:t>
            </a:r>
            <a:r>
              <a:rPr lang="en-US" sz="1200" dirty="0"/>
              <a:t> Framework,</a:t>
            </a:r>
            <a:r>
              <a:rPr lang="en-US" sz="1200" baseline="0" dirty="0"/>
              <a:t> Or Map the CIS Controls (core of NIST) to objectives. Map those to Tickets to track events related to controls for later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rtl="0"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 (CSF) Core: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Identify, Protect, Detect, Respond, Recover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i="0" dirty="0">
              <a:effectLst/>
            </a:endParaRP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i="0" dirty="0">
              <a:effectLst/>
            </a:endParaRP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an example of Detection Response team mappings: </a:t>
            </a:r>
            <a:endParaRPr lang="en-US" b="0" i="0" dirty="0">
              <a:effectLst/>
            </a:endParaRP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i="0" dirty="0">
              <a:effectLst/>
            </a:endParaRP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Protect: CIS 3, Secure Configuration of End-User Devices </a:t>
            </a:r>
            <a:endParaRPr lang="en-US" b="0" i="0" dirty="0">
              <a:effectLst/>
            </a:endParaRP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Detect: CIS 4,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Vulnerability Assessment &amp; Remediation </a:t>
            </a:r>
            <a:endParaRPr lang="en-US" b="0" i="0" dirty="0">
              <a:effectLst/>
            </a:endParaRP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Respond: CIS 6, Maintenance, Monitoring, and Analysis of Audit Logs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9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 </a:t>
            </a:r>
          </a:p>
          <a:p>
            <a:r>
              <a:rPr lang="en-US" dirty="0"/>
              <a:t>Red</a:t>
            </a:r>
            <a:r>
              <a:rPr lang="en-US" baseline="0" dirty="0"/>
              <a:t> Team hacker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</a:t>
            </a:r>
            <a:r>
              <a:rPr lang="en-US" b="1" dirty="0"/>
              <a:t>red</a:t>
            </a:r>
            <a:r>
              <a:rPr lang="en-US" dirty="0"/>
              <a:t> team or the </a:t>
            </a:r>
            <a:r>
              <a:rPr lang="en-US" b="1" dirty="0"/>
              <a:t>red</a:t>
            </a:r>
            <a:r>
              <a:rPr lang="en-US" dirty="0"/>
              <a:t> team is a</a:t>
            </a:r>
            <a:r>
              <a:rPr lang="en-US" baseline="0" dirty="0"/>
              <a:t> </a:t>
            </a:r>
            <a:r>
              <a:rPr lang="en-US" dirty="0"/>
              <a:t>group that challenges an organization to improve its effectiveness by assuming an adversarial role or point of view.</a:t>
            </a:r>
          </a:p>
          <a:p>
            <a:endParaRPr lang="en-US" dirty="0"/>
          </a:p>
          <a:p>
            <a:r>
              <a:rPr lang="en-US" dirty="0"/>
              <a:t>Certs: </a:t>
            </a:r>
          </a:p>
          <a:p>
            <a:r>
              <a:rPr lang="en-US" dirty="0" err="1"/>
              <a:t>WhiteHat</a:t>
            </a:r>
            <a:r>
              <a:rPr lang="en-US" baseline="0" dirty="0"/>
              <a:t> Secure Developer</a:t>
            </a:r>
          </a:p>
          <a:p>
            <a:r>
              <a:rPr lang="en-US" baseline="0" dirty="0" err="1"/>
              <a:t>Metasploit</a:t>
            </a:r>
            <a:r>
              <a:rPr lang="en-US" baseline="0" dirty="0"/>
              <a:t> pro certified specialist</a:t>
            </a:r>
          </a:p>
          <a:p>
            <a:r>
              <a:rPr lang="en-US" baseline="0" dirty="0" err="1"/>
              <a:t>CyberSecurity</a:t>
            </a:r>
            <a:r>
              <a:rPr lang="en-US" baseline="0" dirty="0"/>
              <a:t> Forensic Analyst</a:t>
            </a:r>
            <a:endParaRPr lang="en-US" dirty="0"/>
          </a:p>
          <a:p>
            <a:r>
              <a:rPr lang="en-US" dirty="0"/>
              <a:t>Cisco CCNA –Security</a:t>
            </a:r>
          </a:p>
          <a:p>
            <a:endParaRPr lang="en-US" dirty="0"/>
          </a:p>
          <a:p>
            <a:r>
              <a:rPr lang="en-US" dirty="0"/>
              <a:t>Next Slide is “We Can Defend”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70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3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Together we can defend!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System engineers (Operating system Secure </a:t>
            </a:r>
            <a:r>
              <a:rPr lang="en-US" dirty="0" err="1"/>
              <a:t>configs</a:t>
            </a:r>
            <a:r>
              <a:rPr lang="en-US" dirty="0"/>
              <a:t>/Patches Software/Monitors systems), Network Engineers that segment the environment</a:t>
            </a:r>
            <a:r>
              <a:rPr lang="en-US" baseline="0" dirty="0"/>
              <a:t> (DMZ, Production/Test and Block port services)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Slide: What is the Agenda?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https://www.meritalk.com/articles/cyber-education-must-address-systems-engineering-nist-official-says/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58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Slide: Rocky and Segway to Red Team tactics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4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dirty="0"/>
              <a:t>Context</a:t>
            </a:r>
            <a:r>
              <a:rPr lang="en-US" sz="1200" baseline="0" dirty="0"/>
              <a:t> will be around </a:t>
            </a:r>
            <a:r>
              <a:rPr lang="en-US" sz="1200" dirty="0"/>
              <a:t>CCDC however</a:t>
            </a:r>
            <a:r>
              <a:rPr lang="en-US" sz="1200" baseline="0" dirty="0"/>
              <a:t> these tactics is being done everywhere… University, Private companies, you name it.</a:t>
            </a:r>
          </a:p>
          <a:p>
            <a:r>
              <a:rPr lang="en-US" sz="1200" baseline="0" dirty="0"/>
              <a:t>(in all sorts of programing and scripting languages, not just PowerShell.)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86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mission of the Collegiate Cyber Defense Competition (CCDC) system is to provide institutions with an information assurance or computer security curriculum a controlled, competitive environment to assess their student's depth of understanding and operational competency in managing the challenges inherent in protecting a corporate network infrastructure and business information systems.</a:t>
            </a:r>
          </a:p>
          <a:p>
            <a:pPr marL="228600" indent="-228600">
              <a:buAutoNum type="arabicPeriod"/>
            </a:pPr>
            <a:r>
              <a:rPr lang="en-US" dirty="0"/>
              <a:t>This is a fast pace environment (need to automate where possible.)</a:t>
            </a:r>
          </a:p>
          <a:p>
            <a:pPr marL="228600" indent="-228600">
              <a:buAutoNum type="arabicPeriod"/>
            </a:pPr>
            <a:r>
              <a:rPr lang="en-US" dirty="0"/>
              <a:t>Work as a team to compromise a network (AD, domain</a:t>
            </a:r>
            <a:r>
              <a:rPr lang="en-US" baseline="0" dirty="0"/>
              <a:t> attached workstations, DNS servers, </a:t>
            </a:r>
            <a:r>
              <a:rPr lang="en-US" baseline="0" dirty="0" err="1"/>
              <a:t>WordPress</a:t>
            </a:r>
            <a:r>
              <a:rPr lang="en-US" baseline="0" dirty="0"/>
              <a:t> </a:t>
            </a:r>
            <a:r>
              <a:rPr lang="en-US" baseline="0" dirty="0" err="1"/>
              <a:t>WebSites</a:t>
            </a:r>
            <a:r>
              <a:rPr lang="en-US" baseline="0" dirty="0"/>
              <a:t>, OWA email and Win2012 servers exchange,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  <a:p>
            <a:r>
              <a:rPr lang="en-US" dirty="0"/>
              <a:t>3. I am on</a:t>
            </a:r>
            <a:r>
              <a:rPr lang="en-US" baseline="0" dirty="0"/>
              <a:t> the Red Team for Pacific Regionals</a:t>
            </a:r>
          </a:p>
          <a:p>
            <a:r>
              <a:rPr lang="en-US" baseline="0" dirty="0"/>
              <a:t>	UW won last year!</a:t>
            </a:r>
          </a:p>
          <a:p>
            <a:r>
              <a:rPr lang="en-US" baseline="0" dirty="0"/>
              <a:t>	Its 12 teams of about 5 on each team for Blue Teams. And half that for Red Team (they get two blue teams each)</a:t>
            </a:r>
          </a:p>
          <a:p>
            <a:r>
              <a:rPr lang="en-US" baseline="0" dirty="0"/>
              <a:t>	Its at Highline college</a:t>
            </a:r>
          </a:p>
          <a:p>
            <a:r>
              <a:rPr lang="en-US" baseline="0" dirty="0"/>
              <a:t>	</a:t>
            </a:r>
            <a:endParaRPr lang="en-US" dirty="0"/>
          </a:p>
          <a:p>
            <a:r>
              <a:rPr lang="en-US" dirty="0"/>
              <a:t>CCDC Events are designed to:</a:t>
            </a:r>
          </a:p>
          <a:p>
            <a:r>
              <a:rPr lang="en-US" dirty="0"/>
              <a:t>Build a meaningful mechanism by which institutions of higher education may evaluate their programs</a:t>
            </a:r>
          </a:p>
          <a:p>
            <a:r>
              <a:rPr lang="en-US" dirty="0"/>
              <a:t>Provide an educational venue in which students are able to apply the theory and practical skills they have learned in their course work</a:t>
            </a:r>
          </a:p>
          <a:p>
            <a:r>
              <a:rPr lang="en-US" dirty="0"/>
              <a:t>Foster a spirit of teamwork, ethical behavior, and effective communication both within and across teams</a:t>
            </a:r>
          </a:p>
          <a:p>
            <a:r>
              <a:rPr lang="en-US" dirty="0"/>
              <a:t>Create interest and awareness among participating institutions and students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51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 We will talk about (STAY IN) C2, Persistence and lateral movement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Slide:</a:t>
            </a:r>
            <a:r>
              <a:rPr lang="en-US" baseline="0" dirty="0"/>
              <a:t> Lets visualize the Red Team infra with Phishing.</a:t>
            </a:r>
            <a:endParaRPr lang="en-US" dirty="0"/>
          </a:p>
          <a:p>
            <a:r>
              <a:rPr lang="en-US" baseline="0" dirty="0"/>
              <a:t>	Some would say that most compromises start with phishing.</a:t>
            </a:r>
          </a:p>
          <a:p>
            <a:r>
              <a:rPr lang="en-US" baseline="0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05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This</a:t>
            </a:r>
            <a:r>
              <a:rPr lang="en-US" baseline="0" dirty="0"/>
              <a:t> shows a red team infrastructure and how they setup and implement C2.</a:t>
            </a:r>
            <a:endParaRPr lang="en-US" dirty="0"/>
          </a:p>
          <a:p>
            <a:r>
              <a:rPr lang="en-US" dirty="0"/>
              <a:t>2.Now that we are on a target system (could be your windows workstation)</a:t>
            </a:r>
          </a:p>
          <a:p>
            <a:endParaRPr lang="en-US" dirty="0"/>
          </a:p>
          <a:p>
            <a:r>
              <a:rPr lang="en-US" dirty="0"/>
              <a:t>Next Slide:</a:t>
            </a:r>
            <a:r>
              <a:rPr lang="en-US" baseline="0" dirty="0"/>
              <a:t>  GUI of adversary workstation and their Command and Control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200" dirty="0"/>
              <a:t>Phish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 err="1">
                <a:sym typeface="Wingdings" panose="05000000000000000000" pitchFamily="2" charset="2"/>
              </a:rPr>
              <a:t>Creds</a:t>
            </a:r>
            <a:r>
              <a:rPr lang="en-US" sz="1200" dirty="0">
                <a:sym typeface="Wingdings" panose="05000000000000000000" pitchFamily="2" charset="2"/>
              </a:rPr>
              <a:t> -&gt; System Access-&gt;Empire C2C</a:t>
            </a:r>
          </a:p>
          <a:p>
            <a:r>
              <a:rPr lang="en-US" sz="1200" dirty="0"/>
              <a:t>Phish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 err="1">
                <a:sym typeface="Wingdings" panose="05000000000000000000" pitchFamily="2" charset="2"/>
              </a:rPr>
              <a:t>Creds</a:t>
            </a:r>
            <a:r>
              <a:rPr lang="en-US" sz="1200" dirty="0">
                <a:sym typeface="Wingdings" panose="05000000000000000000" pitchFamily="2" charset="2"/>
              </a:rPr>
              <a:t> -&gt; System Access-&gt; </a:t>
            </a:r>
            <a:r>
              <a:rPr lang="en-US" sz="1200" dirty="0" err="1">
                <a:sym typeface="Wingdings" panose="05000000000000000000" pitchFamily="2" charset="2"/>
              </a:rPr>
              <a:t>Meterpreter</a:t>
            </a:r>
            <a:endParaRPr lang="en-US" sz="120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1C12-C9CF-46A0-842F-2DF97B9714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8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baltstrike.com/downloads/csmanual311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RDsXp_MNk&amp;t=627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baltstrike.com/downloads/csmanual311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cast-o-matic.com/u/vqZ/BuildMacroExploitEmpi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b3rWard0g/ATTACK-Python-Clie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youtube.com/watch?v=LxzVtfw4WyQ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cast-o-matic.com/u/vqZ/CIS-CA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ssefmoor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mailto:Jessefmoore+DFIR@gmail.co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lwarearchaeology.com/cheat-sheet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moorej1@uw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1" y="4186237"/>
            <a:ext cx="7672144" cy="671513"/>
          </a:xfrm>
        </p:spPr>
        <p:txBody>
          <a:bodyPr/>
          <a:lstStyle/>
          <a:p>
            <a:r>
              <a:rPr lang="en-US" sz="3600" dirty="0"/>
              <a:t>Security Awareness!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4B962-4716-45E9-A2C0-9577B2FE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89" y="1358693"/>
            <a:ext cx="8030455" cy="2476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18B18-F27C-422C-9B43-D22AED1F4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6267368"/>
            <a:ext cx="263879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0E38E-4E96-4020-BFA5-10D1CBFDB9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>
                <a:hlinkClick r:id="rId3"/>
              </a:rPr>
              <a:t>https://www.cobaltstrike.com/downloads/csmanual311.pdf</a:t>
            </a:r>
            <a:r>
              <a:rPr lang="en-US" sz="2000" dirty="0"/>
              <a:t> pg.12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CF27A0-657D-4CE2-90DA-D1DB843D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Phish Click! Cobalt Strike- </a:t>
            </a:r>
            <a:r>
              <a:rPr lang="en-US" dirty="0">
                <a:solidFill>
                  <a:srgbClr val="FF0000"/>
                </a:solidFill>
              </a:rPr>
              <a:t>Adversary</a:t>
            </a:r>
            <a:r>
              <a:rPr lang="en-US" dirty="0"/>
              <a:t> simulation software.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6FC21-50C3-4E98-AB31-5B4954734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7" y="2141838"/>
            <a:ext cx="7555395" cy="4554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4E23B-A88D-47D4-BB14-7094ADD71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152" y="6057230"/>
            <a:ext cx="629267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8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 </a:t>
            </a:r>
            <a:r>
              <a:rPr lang="en-US" dirty="0">
                <a:solidFill>
                  <a:srgbClr val="FF0000"/>
                </a:solidFill>
              </a:rPr>
              <a:t>Adversary</a:t>
            </a:r>
            <a:r>
              <a:rPr lang="en-US" dirty="0"/>
              <a:t> Techniques/</a:t>
            </a:r>
            <a:r>
              <a:rPr lang="en-US" dirty="0">
                <a:solidFill>
                  <a:srgbClr val="FF0000"/>
                </a:solidFill>
              </a:rPr>
              <a:t>Procedures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526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LLMNR Attack (10:36 minutes into it)</a:t>
            </a:r>
          </a:p>
          <a:p>
            <a:pPr lvl="1"/>
            <a:r>
              <a:rPr lang="en-US" dirty="0">
                <a:hlinkClick r:id="rId3"/>
              </a:rPr>
              <a:t>https://www.youtube.com/watch?v=rjRDsXp_MNk&amp;t=627s</a:t>
            </a:r>
            <a:endParaRPr lang="en-US" dirty="0"/>
          </a:p>
          <a:p>
            <a:pPr lvl="2"/>
            <a:r>
              <a:rPr lang="en-US" dirty="0"/>
              <a:t>Tool listens on TCP 80, 3128 and 445, needs SMB signing off and wait for the user to request the wrong web address, or </a:t>
            </a:r>
            <a:r>
              <a:rPr lang="en-US" dirty="0" err="1"/>
              <a:t>fileshares</a:t>
            </a:r>
            <a:r>
              <a:rPr lang="en-US" dirty="0"/>
              <a:t>, etc.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b="1" dirty="0"/>
              <a:t>(LLMNR) = Link-Local Multicast Name Resolution (</a:t>
            </a:r>
            <a:r>
              <a:rPr lang="en-US" sz="1600" dirty="0"/>
              <a:t>Port 5355)</a:t>
            </a:r>
          </a:p>
          <a:p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LLMNR</a:t>
            </a:r>
            <a:r>
              <a:rPr lang="en-US" dirty="0"/>
              <a:t> Relay Attack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4146551"/>
            <a:ext cx="87439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5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0E38E-4E96-4020-BFA5-10D1CBFDB9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>
                <a:hlinkClick r:id="rId3"/>
              </a:rPr>
              <a:t>https://www.cobaltstrike.com/downloads/csmanual311.pdf</a:t>
            </a:r>
            <a:r>
              <a:rPr lang="en-US" sz="2000" dirty="0"/>
              <a:t> pg.12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CF27A0-657D-4CE2-90DA-D1DB843D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Cobalt Strike- </a:t>
            </a:r>
            <a:r>
              <a:rPr lang="en-US" dirty="0">
                <a:solidFill>
                  <a:srgbClr val="FF0000"/>
                </a:solidFill>
              </a:rPr>
              <a:t>Adversary</a:t>
            </a:r>
            <a:r>
              <a:rPr lang="en-US" dirty="0"/>
              <a:t> simulation software.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4E23B-A88D-47D4-BB14-7094ADD71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152" y="6057230"/>
            <a:ext cx="629267" cy="6287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340" y="-97582"/>
            <a:ext cx="9331718" cy="695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D5B9F-5F65-4960-835E-D72715358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1757" y="1730667"/>
            <a:ext cx="8184662" cy="3811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B2D34-B88E-4442-A37C-FF630391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Adversary</a:t>
            </a:r>
            <a:r>
              <a:rPr lang="en-US" dirty="0"/>
              <a:t> | Metasploit | PowerShell Empire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7F37D-3CE6-483C-A505-CF859DEBCECB}"/>
              </a:ext>
            </a:extLst>
          </p:cNvPr>
          <p:cNvSpPr txBox="1"/>
          <p:nvPr/>
        </p:nvSpPr>
        <p:spPr>
          <a:xfrm>
            <a:off x="141515" y="5856780"/>
            <a:ext cx="7358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Reference:</a:t>
            </a:r>
          </a:p>
          <a:p>
            <a:r>
              <a:rPr lang="en-US" dirty="0"/>
              <a:t>https://www.metasploit.com/</a:t>
            </a:r>
          </a:p>
          <a:p>
            <a:r>
              <a:rPr lang="en-US" dirty="0"/>
              <a:t>https://www.powershellempire.com/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A9D9E-2A80-4F0A-AD3B-059660EE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5" y="2330832"/>
            <a:ext cx="4354286" cy="2337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68F5DB-B80E-48D1-86E5-F4BAC2229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004" y="3254828"/>
            <a:ext cx="4859995" cy="29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4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0E38E-4E96-4020-BFA5-10D1CBFDB9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/>
              <a:t>PowerShell Empire…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CF27A0-657D-4CE2-90DA-D1DB843D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Empire | Metasploit | </a:t>
            </a:r>
            <a:r>
              <a:rPr lang="en-US" dirty="0">
                <a:solidFill>
                  <a:srgbClr val="FF0000"/>
                </a:solidFill>
              </a:rPr>
              <a:t>Adversary Techniques?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4E23B-A88D-47D4-BB14-7094ADD71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52" y="6057230"/>
            <a:ext cx="629267" cy="628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96221-F893-4246-8A73-7BF1CC44D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7157"/>
            <a:ext cx="9144000" cy="5256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2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59E99-7970-48F5-BB5F-7CD3794BA2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1757" y="1555669"/>
            <a:ext cx="8184662" cy="586170"/>
          </a:xfrm>
        </p:spPr>
        <p:txBody>
          <a:bodyPr/>
          <a:lstStyle/>
          <a:p>
            <a:r>
              <a:rPr lang="en-US" sz="1600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DAA22D-D1ED-446A-8C1A-A8CFCEF6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US-CERT (</a:t>
            </a:r>
            <a:r>
              <a:rPr lang="en-US" dirty="0">
                <a:solidFill>
                  <a:srgbClr val="FF0000"/>
                </a:solidFill>
              </a:rPr>
              <a:t>PowerShell Empire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2F32D-332F-4C02-AA72-301580A93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848754"/>
            <a:ext cx="5838542" cy="4543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1050" y="6500598"/>
            <a:ext cx="5838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https://www.us-cert.gov/ncas/alerts/AA18-284A</a:t>
            </a:r>
          </a:p>
        </p:txBody>
      </p:sp>
    </p:spTree>
    <p:extLst>
      <p:ext uri="{BB962C8B-B14F-4D97-AF65-F5344CB8AC3E}">
        <p14:creationId xmlns:p14="http://schemas.microsoft.com/office/powerpoint/2010/main" val="2948253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DB527B-F40C-4A2B-82FD-F9400B4A8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pPr marL="457200" lvl="1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rgbClr val="FF0000"/>
                </a:solidFill>
              </a:rPr>
              <a:t>C2C</a:t>
            </a:r>
            <a:r>
              <a:rPr lang="en-US" dirty="0"/>
              <a:t> from Excel MACRO (Click enable Content)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1800" dirty="0">
                <a:hlinkClick r:id="rId3"/>
              </a:rPr>
              <a:t>https://screencast-o-matic.com/u/vqZ/BuildMacroExploitEmpire</a:t>
            </a:r>
            <a:endParaRPr lang="en-US" sz="18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24292-1679-4DC8-A7CF-E12B428309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22AC20-FF42-4A0D-B1B0-FD5EA286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in-Memory (</a:t>
            </a:r>
            <a:r>
              <a:rPr lang="en-US" dirty="0">
                <a:solidFill>
                  <a:srgbClr val="FF0000"/>
                </a:solidFill>
              </a:rPr>
              <a:t>Empire</a:t>
            </a:r>
            <a:r>
              <a:rPr lang="en-US" dirty="0"/>
              <a:t>) </a:t>
            </a:r>
            <a:r>
              <a:rPr lang="en-US" dirty="0">
                <a:solidFill>
                  <a:srgbClr val="FF0000"/>
                </a:solidFill>
              </a:rPr>
              <a:t>Attack</a:t>
            </a:r>
            <a:r>
              <a:rPr lang="en-US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F1080-2DE1-4255-8349-94728ACFB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626" y="6130325"/>
            <a:ext cx="263879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92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02_Empire-PostExploi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57225"/>
            <a:ext cx="91440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5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Adversary</a:t>
            </a:r>
            <a:r>
              <a:rPr lang="en-US" dirty="0"/>
              <a:t> Scripting Languages, Why use one over the other?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0435"/>
            <a:ext cx="9144000" cy="2227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" y="1816608"/>
            <a:ext cx="8034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site and get more info, the take away here is that we need to </a:t>
            </a:r>
            <a:r>
              <a:rPr lang="en-US" dirty="0">
                <a:solidFill>
                  <a:srgbClr val="FF0000"/>
                </a:solidFill>
              </a:rPr>
              <a:t>Focus on behavior </a:t>
            </a:r>
            <a:r>
              <a:rPr lang="en-US" dirty="0"/>
              <a:t>to catch the sneaky attackers. </a:t>
            </a:r>
          </a:p>
          <a:p>
            <a:endParaRPr lang="en-US" dirty="0"/>
          </a:p>
          <a:p>
            <a:r>
              <a:rPr lang="en-US" dirty="0"/>
              <a:t>Assume compromise and detect All-The-Things.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6720" y="6330462"/>
            <a:ext cx="585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https://blogs.msdn.microsoft.com/powershell/2017/04/10/a-comparison-of-shell-and-scripting-language-security/</a:t>
            </a:r>
          </a:p>
        </p:txBody>
      </p:sp>
    </p:spTree>
    <p:extLst>
      <p:ext uri="{BB962C8B-B14F-4D97-AF65-F5344CB8AC3E}">
        <p14:creationId xmlns:p14="http://schemas.microsoft.com/office/powerpoint/2010/main" val="260762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59305" y="2141838"/>
            <a:ext cx="8197114" cy="4417457"/>
          </a:xfrm>
        </p:spPr>
        <p:txBody>
          <a:bodyPr anchor="t"/>
          <a:lstStyle/>
          <a:p>
            <a:r>
              <a:rPr lang="en-US" dirty="0"/>
              <a:t>Following presentation contains my thoughts, ideas and </a:t>
            </a:r>
            <a:r>
              <a:rPr lang="en-US" u="sng" dirty="0"/>
              <a:t>opinions</a:t>
            </a:r>
            <a:r>
              <a:rPr lang="en-US" dirty="0"/>
              <a:t>. They do not represent those of my current or past employers.</a:t>
            </a:r>
          </a:p>
          <a:p>
            <a:r>
              <a:rPr lang="en-US" dirty="0"/>
              <a:t>Any events, characters and company depicted in the course of this presentation are purely fictitious. Any similarity to actual events, characters and company is </a:t>
            </a:r>
            <a:r>
              <a:rPr lang="en-US" u="sng" dirty="0"/>
              <a:t>merely coincidental</a:t>
            </a:r>
            <a:r>
              <a:rPr lang="en-US" dirty="0"/>
              <a:t>. &lt;-Like South Park!</a:t>
            </a:r>
          </a:p>
          <a:p>
            <a:r>
              <a:rPr lang="en-US" u="sng" dirty="0"/>
              <a:t>Do not </a:t>
            </a:r>
            <a:r>
              <a:rPr lang="en-US" dirty="0"/>
              <a:t>use these tactics/techniques presented for evil.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 anchor="t"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WARNING…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43169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50155-340D-484E-81A1-FC08DC0C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Turned On </a:t>
            </a:r>
            <a:r>
              <a:rPr lang="en-US" dirty="0" err="1">
                <a:solidFill>
                  <a:srgbClr val="00B0F0"/>
                </a:solidFill>
              </a:rPr>
              <a:t>Sysmon</a:t>
            </a:r>
            <a:r>
              <a:rPr lang="en-US" dirty="0"/>
              <a:t>.  Oh no.. (says </a:t>
            </a:r>
            <a:r>
              <a:rPr lang="en-US" dirty="0">
                <a:solidFill>
                  <a:srgbClr val="FF0000"/>
                </a:solidFill>
              </a:rPr>
              <a:t>attacker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68891-F50A-4D24-9D77-BF64018C6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7" y="1730667"/>
            <a:ext cx="5638800" cy="4953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C6A02B-B423-4171-B311-D8EF83299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35" t="17720" r="2010" b="15913"/>
          <a:stretch/>
        </p:blipFill>
        <p:spPr>
          <a:xfrm rot="5400000">
            <a:off x="5807747" y="3634996"/>
            <a:ext cx="3581400" cy="251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32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sources- </a:t>
            </a:r>
            <a:r>
              <a:rPr lang="en-US" dirty="0" err="1">
                <a:solidFill>
                  <a:srgbClr val="00B0F0"/>
                </a:solidFill>
              </a:rPr>
              <a:t>Sysmon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507" y="6429676"/>
            <a:ext cx="60542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Reference: </a:t>
            </a:r>
            <a:r>
              <a:rPr lang="en-US" sz="900" dirty="0">
                <a:hlinkClick r:id="rId3"/>
              </a:rPr>
              <a:t>https://github.com/Cyb3rWard0g/ATTACK-Python-Client</a:t>
            </a:r>
            <a:endParaRPr lang="en-US" sz="900" dirty="0"/>
          </a:p>
          <a:p>
            <a:r>
              <a:rPr lang="en-US" sz="900" dirty="0" err="1"/>
              <a:t>ATT&amp;CKCon</a:t>
            </a:r>
            <a:r>
              <a:rPr lang="en-US" sz="900" dirty="0"/>
              <a:t> </a:t>
            </a:r>
            <a:r>
              <a:rPr lang="en-US" sz="900" dirty="0">
                <a:hlinkClick r:id="rId4"/>
              </a:rPr>
              <a:t>https://www.youtube.com/watch?v=LxzVtfw4WyQ</a:t>
            </a:r>
            <a:endParaRPr lang="en-US" sz="900" dirty="0"/>
          </a:p>
          <a:p>
            <a:endParaRPr lang="en-US" sz="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62" y="1363509"/>
            <a:ext cx="82962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1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59E99-7970-48F5-BB5F-7CD3794BA2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1757" y="1555669"/>
            <a:ext cx="8184662" cy="586170"/>
          </a:xfrm>
        </p:spPr>
        <p:txBody>
          <a:bodyPr/>
          <a:lstStyle/>
          <a:p>
            <a:r>
              <a:rPr lang="en-US" sz="1600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DAA22D-D1ED-446A-8C1A-A8CFCEF6E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285750"/>
            <a:ext cx="8184662" cy="1428750"/>
          </a:xfrm>
        </p:spPr>
        <p:txBody>
          <a:bodyPr/>
          <a:lstStyle/>
          <a:p>
            <a:r>
              <a:rPr lang="en-US" sz="2000" dirty="0"/>
              <a:t>Use the </a:t>
            </a:r>
            <a:r>
              <a:rPr lang="en-US" sz="2000" dirty="0">
                <a:solidFill>
                  <a:srgbClr val="00B0F0"/>
                </a:solidFill>
              </a:rPr>
              <a:t>Navigator</a:t>
            </a:r>
            <a:r>
              <a:rPr lang="en-US" sz="2000" dirty="0"/>
              <a:t> to visualize your </a:t>
            </a:r>
            <a:r>
              <a:rPr lang="en-US" sz="2000" dirty="0">
                <a:solidFill>
                  <a:srgbClr val="00B0F0"/>
                </a:solidFill>
              </a:rPr>
              <a:t>defensive coverage</a:t>
            </a:r>
            <a:r>
              <a:rPr lang="en-US" sz="2000" dirty="0"/>
              <a:t>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https://attack.mitre.org/wiki/ATT%26CK_Navigator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FC8DB-BB4A-44CA-A0CD-D8E55500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624"/>
            <a:ext cx="9144001" cy="6315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5669"/>
            <a:ext cx="92297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40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24292-1679-4DC8-A7CF-E12B428309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22AC20-FF42-4A0D-B1B0-FD5EA286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"/>
            <a:ext cx="9144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4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Best Practices </a:t>
            </a:r>
            <a:r>
              <a:rPr lang="en-US" dirty="0">
                <a:solidFill>
                  <a:schemeClr val="tx2"/>
                </a:solidFill>
              </a:rPr>
              <a:t>–OS </a:t>
            </a:r>
            <a:r>
              <a:rPr lang="en-US" dirty="0" err="1">
                <a:solidFill>
                  <a:schemeClr val="tx2"/>
                </a:solidFill>
              </a:rPr>
              <a:t>Configs</a:t>
            </a:r>
            <a:r>
              <a:rPr lang="en-US" dirty="0">
                <a:solidFill>
                  <a:schemeClr val="tx2"/>
                </a:solidFill>
              </a:rPr>
              <a:t> &amp; Benchmarks</a:t>
            </a:r>
            <a:endParaRPr lang="en-US" sz="1600" dirty="0">
              <a:solidFill>
                <a:schemeClr val="tx2"/>
              </a:solidFill>
            </a:endParaRP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8"/>
            <a:r>
              <a:rPr lang="en-US" sz="1600" dirty="0"/>
              <a:t>                 &lt;- Automate ID of vulnerable </a:t>
            </a:r>
            <a:r>
              <a:rPr lang="en-US" sz="1600" dirty="0" err="1"/>
              <a:t>configs</a:t>
            </a:r>
            <a:endParaRPr lang="en-US" sz="1600" dirty="0"/>
          </a:p>
          <a:p>
            <a:pPr lvl="8"/>
            <a:r>
              <a:rPr lang="en-US" sz="1600" dirty="0"/>
              <a:t>                      (Detailed </a:t>
            </a:r>
            <a:r>
              <a:rPr lang="en-US" sz="1600" dirty="0" err="1"/>
              <a:t>StepByStep</a:t>
            </a:r>
            <a:r>
              <a:rPr lang="en-US" sz="1600" dirty="0"/>
              <a:t> Guide)</a:t>
            </a:r>
          </a:p>
          <a:p>
            <a:pPr lvl="8"/>
            <a:endParaRPr lang="en-US" sz="1600" dirty="0"/>
          </a:p>
          <a:p>
            <a:pPr lvl="8"/>
            <a:endParaRPr lang="en-US" sz="1600" dirty="0"/>
          </a:p>
          <a:p>
            <a:pPr lvl="8"/>
            <a:r>
              <a:rPr lang="en-US" sz="1600" dirty="0"/>
              <a:t>                 &lt;- Guidelines to protect systems</a:t>
            </a:r>
          </a:p>
          <a:p>
            <a:pPr lvl="8"/>
            <a:r>
              <a:rPr lang="en-US" sz="1600" dirty="0"/>
              <a:t>                        Detailed </a:t>
            </a:r>
            <a:r>
              <a:rPr lang="en-US" sz="1600" dirty="0" err="1"/>
              <a:t>StepByStep</a:t>
            </a:r>
            <a:r>
              <a:rPr lang="en-US" sz="1600" dirty="0"/>
              <a:t> Guide)</a:t>
            </a:r>
          </a:p>
          <a:p>
            <a:pPr lvl="8"/>
            <a:endParaRPr lang="en-US" sz="1600" dirty="0"/>
          </a:p>
          <a:p>
            <a:pPr lvl="8"/>
            <a:endParaRPr lang="en-US" sz="1600" dirty="0"/>
          </a:p>
          <a:p>
            <a:pPr lvl="8"/>
            <a:r>
              <a:rPr lang="en-US" sz="1600" dirty="0"/>
              <a:t>                &lt;- 20 Prioritized actions (High level)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Where do I start? How do I prioritize?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prepared… What can I do?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0BC86A-547F-403C-AED3-88FDCE58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73" y="2907756"/>
            <a:ext cx="4504762" cy="33047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FE907-9947-4233-BE20-2B1C75E4775D}"/>
              </a:ext>
            </a:extLst>
          </p:cNvPr>
          <p:cNvSpPr/>
          <p:nvPr/>
        </p:nvSpPr>
        <p:spPr>
          <a:xfrm>
            <a:off x="807072" y="6215557"/>
            <a:ext cx="6086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Reference: https://learn.cisecurity.org/cis-cat-landing-page</a:t>
            </a:r>
          </a:p>
        </p:txBody>
      </p:sp>
    </p:spTree>
    <p:extLst>
      <p:ext uri="{BB962C8B-B14F-4D97-AF65-F5344CB8AC3E}">
        <p14:creationId xmlns:p14="http://schemas.microsoft.com/office/powerpoint/2010/main" val="78564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FBDC2-714D-4DBB-BE78-44720C863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Adjust…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87E98F-A20A-4257-9A99-248B4C4F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Windows </a:t>
            </a:r>
            <a:r>
              <a:rPr lang="en-US" dirty="0">
                <a:solidFill>
                  <a:srgbClr val="00B0F0"/>
                </a:solidFill>
              </a:rPr>
              <a:t>PowerShell Script block logging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013" y="1363509"/>
            <a:ext cx="5353050" cy="503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05" y="2508996"/>
            <a:ext cx="2914141" cy="38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36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733E3-507B-40B1-9634-98ADB701E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320239"/>
            <a:ext cx="8197114" cy="1108761"/>
          </a:xfrm>
        </p:spPr>
        <p:txBody>
          <a:bodyPr/>
          <a:lstStyle/>
          <a:p>
            <a:r>
              <a:rPr lang="en-US" dirty="0"/>
              <a:t>system)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4149E-A4DF-45A1-B5F3-56BCDEFCA8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FB944E-68A4-44DC-B7F9-B0AD6F19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PowerShell Script Block </a:t>
            </a:r>
            <a:r>
              <a:rPr lang="en-US" dirty="0">
                <a:solidFill>
                  <a:srgbClr val="00B0F0"/>
                </a:solidFill>
              </a:rPr>
              <a:t>logging (Detection)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2FE59-9144-41BB-8B5F-F3EC86A6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7" y="1730667"/>
            <a:ext cx="5651482" cy="4865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A607D-E966-4E10-AAF5-B39F816D20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22886" b="9083"/>
          <a:stretch/>
        </p:blipFill>
        <p:spPr>
          <a:xfrm rot="16200000">
            <a:off x="4903446" y="2410579"/>
            <a:ext cx="4865031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71756" y="1613128"/>
            <a:ext cx="8366735" cy="250842"/>
          </a:xfrm>
        </p:spPr>
        <p:txBody>
          <a:bodyPr/>
          <a:lstStyle/>
          <a:p>
            <a:r>
              <a:rPr lang="en-US" sz="1000" dirty="0"/>
              <a:t>Disable LLMNR and NetBIOS in local computer security settings or by group policy if they are not needed within an environment</a:t>
            </a:r>
          </a:p>
          <a:p>
            <a:endParaRPr lang="en-US" sz="1200" dirty="0">
              <a:solidFill>
                <a:srgbClr val="00B0F0"/>
              </a:solidFill>
            </a:endParaRPr>
          </a:p>
          <a:p>
            <a:endParaRPr lang="en-US" sz="1200" dirty="0">
              <a:solidFill>
                <a:srgbClr val="00B0F0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Benchmark</a:t>
            </a:r>
            <a:r>
              <a:rPr lang="en-US" dirty="0"/>
              <a:t>: Turn OFF </a:t>
            </a:r>
            <a:r>
              <a:rPr lang="en-US" dirty="0">
                <a:solidFill>
                  <a:srgbClr val="FF0000"/>
                </a:solidFill>
              </a:rPr>
              <a:t>LLMNR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67" y="1963198"/>
            <a:ext cx="5995134" cy="43776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8567" y="6431312"/>
            <a:ext cx="5573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https://medium.com/@rootsecdev/an-in-depth-look-at-server-2019-and-windows-10-rs5-security-baselines-52508a986c16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26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FBDC2-714D-4DBB-BE78-44720C863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87E98F-A20A-4257-9A99-248B4C4F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Benchmark</a:t>
            </a:r>
            <a:r>
              <a:rPr lang="en-US" dirty="0"/>
              <a:t>: Disable Windows </a:t>
            </a:r>
            <a:r>
              <a:rPr lang="en-US" dirty="0">
                <a:solidFill>
                  <a:srgbClr val="FF0000"/>
                </a:solidFill>
              </a:rPr>
              <a:t>SMBv1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7" y="1363509"/>
            <a:ext cx="6363588" cy="49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4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DB527B-F40C-4A2B-82FD-F9400B4A8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7861" y="2393879"/>
            <a:ext cx="5938558" cy="3804697"/>
          </a:xfrm>
        </p:spPr>
        <p:txBody>
          <a:bodyPr/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Automatically find Secure configs </a:t>
            </a:r>
          </a:p>
          <a:p>
            <a:pPr lvl="2"/>
            <a:r>
              <a:rPr lang="en-US" dirty="0">
                <a:solidFill>
                  <a:srgbClr val="00B0F0"/>
                </a:solidFill>
              </a:rPr>
              <a:t>CIS-CAT</a:t>
            </a:r>
            <a:r>
              <a:rPr lang="en-US" dirty="0"/>
              <a:t>: Configuration Assessment Tool. </a:t>
            </a:r>
            <a:r>
              <a:rPr lang="en-US" sz="1200" dirty="0">
                <a:hlinkClick r:id="rId3"/>
              </a:rPr>
              <a:t>https://screencast-o-matic.com/u/vqZ/CIS-CAT</a:t>
            </a:r>
            <a:endParaRPr lang="en-US" sz="1200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24292-1679-4DC8-A7CF-E12B428309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Use Windows OS Configuration Benchmarks.. How?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22AC20-FF42-4A0D-B1B0-FD5EA286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</a:t>
            </a:r>
            <a:r>
              <a:rPr lang="en-US" dirty="0">
                <a:solidFill>
                  <a:srgbClr val="00B0F0"/>
                </a:solidFill>
              </a:rPr>
              <a:t>OS Configuration </a:t>
            </a:r>
            <a:r>
              <a:rPr lang="en-US" dirty="0"/>
              <a:t>Hardening!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29225-6DC8-4D5D-9635-8CDDDB9EF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9807"/>
            <a:ext cx="2916577" cy="38887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757" y="6453554"/>
            <a:ext cx="5143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Reference: https://learn.cisecurity.org/cis-cat-landing-page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1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9823A-34DF-453F-8448-C572B45F3D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t"/>
          <a:lstStyle/>
          <a:p>
            <a:r>
              <a:rPr lang="en-US" dirty="0"/>
              <a:t>Jesse Moore</a:t>
            </a:r>
            <a:endParaRPr lang="en-US" sz="1200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Previously: Threat Detection </a:t>
            </a:r>
            <a:r>
              <a:rPr lang="en-US" dirty="0"/>
              <a:t>and Response Team @ </a:t>
            </a:r>
            <a:r>
              <a:rPr lang="en-US" dirty="0">
                <a:solidFill>
                  <a:schemeClr val="tx2"/>
                </a:solidFill>
              </a:rPr>
              <a:t>UW Medicine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Currently: Cybersecurity Advisor @UW Bothell</a:t>
            </a:r>
          </a:p>
          <a:p>
            <a:pPr lvl="1"/>
            <a:r>
              <a:rPr lang="en-US" dirty="0"/>
              <a:t>Education:</a:t>
            </a:r>
          </a:p>
          <a:p>
            <a:pPr lvl="2"/>
            <a:r>
              <a:rPr lang="en-US" dirty="0"/>
              <a:t>Bachelor’s of Science IT Security</a:t>
            </a:r>
          </a:p>
          <a:p>
            <a:pPr lvl="2"/>
            <a:r>
              <a:rPr lang="en-US" dirty="0">
                <a:solidFill>
                  <a:schemeClr val="accent6"/>
                </a:solidFill>
              </a:rPr>
              <a:t>GIAC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Penetration Tester 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dirty="0">
                <a:solidFill>
                  <a:srgbClr val="00B0F0"/>
                </a:solidFill>
              </a:rPr>
              <a:t> Forensic Analyst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200" dirty="0"/>
              <a:t>                                    </a:t>
            </a:r>
          </a:p>
          <a:p>
            <a:pPr marL="457200" lvl="1" indent="0">
              <a:buNone/>
            </a:pPr>
            <a:endParaRPr lang="en-US" sz="1200" dirty="0"/>
          </a:p>
          <a:p>
            <a:pPr marL="457200" lvl="1" indent="0">
              <a:buNone/>
            </a:pPr>
            <a:endParaRPr lang="en-US" sz="1200" dirty="0"/>
          </a:p>
          <a:p>
            <a:pPr marL="457200" lvl="1" indent="0">
              <a:buNone/>
            </a:pPr>
            <a:endParaRPr lang="en-US" sz="1200" dirty="0"/>
          </a:p>
          <a:p>
            <a:pPr marL="457200" lvl="1" indent="0">
              <a:buNone/>
            </a:pPr>
            <a:endParaRPr lang="en-US" sz="1200" dirty="0"/>
          </a:p>
          <a:p>
            <a:pPr marL="457200" lvl="1" indent="0">
              <a:buNone/>
            </a:pPr>
            <a:r>
              <a:rPr lang="en-US" sz="1200" dirty="0">
                <a:hlinkClick r:id="rId3"/>
              </a:rPr>
              <a:t>https://www.linkedin.com/in/jessefmoore/</a:t>
            </a:r>
            <a:endParaRPr lang="en-US" sz="1200" dirty="0"/>
          </a:p>
          <a:p>
            <a:pPr marL="457200" lvl="1" indent="0">
              <a:buNone/>
            </a:pPr>
            <a:r>
              <a:rPr lang="en-US" sz="1200" dirty="0">
                <a:hlinkClick r:id="rId4"/>
              </a:rPr>
              <a:t>Jessefmoore+DFIR@gmail.com</a:t>
            </a:r>
            <a:endParaRPr lang="en-US" sz="1200" dirty="0"/>
          </a:p>
          <a:p>
            <a:pPr marL="457200" lvl="1" indent="0">
              <a:buNone/>
            </a:pPr>
            <a:endParaRPr lang="en-US" sz="1200" dirty="0"/>
          </a:p>
          <a:p>
            <a:pPr marL="457200" lvl="1" indent="0">
              <a:buNone/>
            </a:pPr>
            <a:endParaRPr lang="en-US" sz="12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2B49B-FC1E-430E-B194-861C9567FF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Red Teamer (Hacker)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56F199-2B11-49B9-8364-5AEC4B8E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57FCF-E1B2-46E8-BCFC-3103C8D27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64" y="5050564"/>
            <a:ext cx="1514686" cy="1076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D44D16-50C1-4E75-82E5-B0942308DCEF}"/>
              </a:ext>
            </a:extLst>
          </p:cNvPr>
          <p:cNvSpPr/>
          <p:nvPr/>
        </p:nvSpPr>
        <p:spPr>
          <a:xfrm>
            <a:off x="4887987" y="1784919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47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03_Install CIS-CAT and perform Benchmark te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04875"/>
            <a:ext cx="9144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DB527B-F40C-4A2B-82FD-F9400B4A8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2336" y="2060028"/>
            <a:ext cx="8558783" cy="4587351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Check Secure Configs</a:t>
            </a:r>
          </a:p>
          <a:p>
            <a:pPr lvl="2"/>
            <a:r>
              <a:rPr lang="en-US" sz="2600" dirty="0">
                <a:solidFill>
                  <a:schemeClr val="tx2"/>
                </a:solidFill>
              </a:rPr>
              <a:t> Use</a:t>
            </a:r>
            <a:r>
              <a:rPr lang="en-US" sz="2400" dirty="0">
                <a:solidFill>
                  <a:srgbClr val="00B0F0"/>
                </a:solidFill>
              </a:rPr>
              <a:t> CIS-CAT</a:t>
            </a:r>
            <a:endParaRPr lang="en-US" sz="2400" dirty="0">
              <a:solidFill>
                <a:schemeClr val="tx2"/>
              </a:solidFill>
            </a:endParaRPr>
          </a:p>
          <a:p>
            <a:pPr marL="2628900" lvl="5" indent="-342900">
              <a:buFont typeface="+mj-lt"/>
              <a:buAutoNum type="arabicPeriod"/>
            </a:pPr>
            <a:r>
              <a:rPr lang="en-US" sz="1400" dirty="0"/>
              <a:t>Disable services/ports not needed (LLMNR &amp; SMBv1)</a:t>
            </a:r>
          </a:p>
          <a:p>
            <a:pPr marL="2628900" lvl="5" indent="-342900">
              <a:buFont typeface="+mj-lt"/>
              <a:buAutoNum type="arabicPeriod"/>
            </a:pPr>
            <a:r>
              <a:rPr lang="en-US" sz="1400" dirty="0"/>
              <a:t>Or just use Azure/AWS pre-made images via Marketplaces.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Enable Logs</a:t>
            </a:r>
          </a:p>
          <a:p>
            <a:pPr lvl="2"/>
            <a:r>
              <a:rPr lang="en-US" sz="2600" dirty="0"/>
              <a:t> Use </a:t>
            </a:r>
            <a:r>
              <a:rPr lang="en-US" sz="2600" dirty="0" err="1">
                <a:solidFill>
                  <a:srgbClr val="00B0F0"/>
                </a:solidFill>
              </a:rPr>
              <a:t>CheatSheets</a:t>
            </a:r>
            <a:endParaRPr lang="en-US" sz="2600" dirty="0">
              <a:solidFill>
                <a:srgbClr val="00B0F0"/>
              </a:solidFill>
            </a:endParaRPr>
          </a:p>
          <a:p>
            <a:pPr lvl="3"/>
            <a:r>
              <a:rPr lang="en-US" sz="2400" dirty="0">
                <a:hlinkClick r:id="rId3"/>
              </a:rPr>
              <a:t>https://www.malwarearchaeology.com/cheat-sheets</a:t>
            </a:r>
            <a:endParaRPr lang="en-US" sz="2400" dirty="0"/>
          </a:p>
          <a:p>
            <a:pPr marL="2628900" lvl="5" indent="-342900">
              <a:buFont typeface="+mj-lt"/>
              <a:buAutoNum type="arabicPeriod"/>
            </a:pPr>
            <a:r>
              <a:rPr lang="en-US" sz="1400" dirty="0"/>
              <a:t>Enable PowerShell Script Block Logging</a:t>
            </a: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Monitor more bad behaviors not typically in logs with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00B0F0"/>
                </a:solidFill>
              </a:rPr>
              <a:t>Sysmon</a:t>
            </a:r>
            <a:endParaRPr lang="en-US" sz="2600" dirty="0">
              <a:solidFill>
                <a:srgbClr val="00B0F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24292-1679-4DC8-A7CF-E12B428309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1757" y="1730667"/>
            <a:ext cx="8184662" cy="329361"/>
          </a:xfrm>
        </p:spPr>
        <p:txBody>
          <a:bodyPr/>
          <a:lstStyle/>
          <a:p>
            <a:r>
              <a:rPr lang="en-US" dirty="0"/>
              <a:t>…              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22AC20-FF42-4A0D-B1B0-FD5EA286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End… until next time.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90607" y="1690696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34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0FDD0-E3D9-493D-B585-0D804D1772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t">
            <a:noAutofit/>
          </a:bodyPr>
          <a:lstStyle/>
          <a:p>
            <a:r>
              <a:rPr lang="en-US" sz="1800" dirty="0">
                <a:solidFill>
                  <a:schemeClr val="accent4"/>
                </a:solidFill>
              </a:rPr>
              <a:t>Contact info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moorej1@uw.edu</a:t>
            </a:r>
            <a:r>
              <a:rPr lang="en-US" sz="1800" dirty="0"/>
              <a:t>   </a:t>
            </a:r>
            <a:r>
              <a:rPr lang="en-US" sz="1800" dirty="0">
                <a:solidFill>
                  <a:srgbClr val="00B0F0"/>
                </a:solidFill>
              </a:rPr>
              <a:t>Twitter</a:t>
            </a:r>
            <a:r>
              <a:rPr lang="en-US" sz="1800" dirty="0"/>
              <a:t>: @</a:t>
            </a:r>
            <a:r>
              <a:rPr lang="en-US" sz="1800" dirty="0" err="1"/>
              <a:t>jessefmoore</a:t>
            </a:r>
            <a:endParaRPr lang="en-US" dirty="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68FB7C-6A81-4D47-8592-A470285C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Yep, that was a lot…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5669F-070C-4998-B4F6-DD3BB1581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983" y="2141838"/>
            <a:ext cx="6469436" cy="419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A9A3C8-4930-4D69-9E9C-6EC74B566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33" y="2141838"/>
            <a:ext cx="2038350" cy="4191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3239" y="6470729"/>
            <a:ext cx="54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Resources Here: http://bit.ly/AdversaryTactics</a:t>
            </a:r>
          </a:p>
        </p:txBody>
      </p:sp>
    </p:spTree>
    <p:extLst>
      <p:ext uri="{BB962C8B-B14F-4D97-AF65-F5344CB8AC3E}">
        <p14:creationId xmlns:p14="http://schemas.microsoft.com/office/powerpoint/2010/main" val="204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E3314-2182-414C-A6DD-B11361D72E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t">
            <a:noAutofit/>
          </a:bodyPr>
          <a:lstStyle/>
          <a:p>
            <a:r>
              <a:rPr lang="en-US" dirty="0"/>
              <a:t>Security depends on US! Yep, more stuff to do…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461DB0-4E0C-44C2-BB68-71D4F763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Together We Can Defend!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1E597F-9E70-4E4D-80FC-39486E71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7" y="2141838"/>
            <a:ext cx="6192339" cy="4232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7684A3-F3CC-4A8A-8264-D6D4D9D0EC5C}"/>
              </a:ext>
            </a:extLst>
          </p:cNvPr>
          <p:cNvSpPr txBox="1"/>
          <p:nvPr/>
        </p:nvSpPr>
        <p:spPr>
          <a:xfrm>
            <a:off x="671757" y="6533322"/>
            <a:ext cx="549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Reference: http://www.washington.edu/boundless/</a:t>
            </a:r>
          </a:p>
        </p:txBody>
      </p:sp>
    </p:spTree>
    <p:extLst>
      <p:ext uri="{BB962C8B-B14F-4D97-AF65-F5344CB8AC3E}">
        <p14:creationId xmlns:p14="http://schemas.microsoft.com/office/powerpoint/2010/main" val="395666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18FF4B-BBB7-44E5-93F7-2C529B0704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333624"/>
            <a:ext cx="8197114" cy="4003345"/>
          </a:xfrm>
        </p:spPr>
        <p:txBody>
          <a:bodyPr anchor="t"/>
          <a:lstStyle/>
          <a:p>
            <a:pPr marL="1371600" lvl="2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Red Team</a:t>
            </a:r>
            <a:r>
              <a:rPr lang="en-US" sz="2400" dirty="0"/>
              <a:t> tactics and techniques</a:t>
            </a:r>
          </a:p>
          <a:p>
            <a:pPr marL="1371600" lvl="2" indent="-457200">
              <a:buAutoNum type="arabicPeriod"/>
            </a:pPr>
            <a:r>
              <a:rPr lang="en-US" sz="2400" dirty="0">
                <a:solidFill>
                  <a:srgbClr val="00B0F0"/>
                </a:solidFill>
              </a:rPr>
              <a:t>Defense</a:t>
            </a:r>
            <a:r>
              <a:rPr lang="en-US" sz="2400" dirty="0"/>
              <a:t> approaches</a:t>
            </a:r>
          </a:p>
          <a:p>
            <a:pPr lvl="3"/>
            <a:r>
              <a:rPr lang="en-US" sz="2000" dirty="0"/>
              <a:t>Center of Internet Security Benchmarks </a:t>
            </a:r>
          </a:p>
          <a:p>
            <a:pPr lvl="3"/>
            <a:r>
              <a:rPr lang="en-US" sz="2000" dirty="0"/>
              <a:t>Logging (</a:t>
            </a:r>
            <a:r>
              <a:rPr lang="en-US" sz="2000" dirty="0" err="1">
                <a:solidFill>
                  <a:schemeClr val="tx2"/>
                </a:solidFill>
              </a:rPr>
              <a:t>CheatSheets</a:t>
            </a:r>
            <a:r>
              <a:rPr lang="en-US" sz="2000" dirty="0"/>
              <a:t>)  </a:t>
            </a:r>
          </a:p>
          <a:p>
            <a:pPr lvl="3"/>
            <a:r>
              <a:rPr lang="en-US" sz="2000" dirty="0"/>
              <a:t>Monitoring (via </a:t>
            </a:r>
            <a:r>
              <a:rPr lang="en-US" sz="2000" dirty="0" err="1"/>
              <a:t>Sysmon</a:t>
            </a:r>
            <a:r>
              <a:rPr lang="en-US" sz="2000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E3314-2182-414C-A6DD-B11361D72E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461DB0-4E0C-44C2-BB68-71D4F763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Agenda?</a:t>
            </a:r>
          </a:p>
        </p:txBody>
      </p:sp>
    </p:spTree>
    <p:extLst>
      <p:ext uri="{BB962C8B-B14F-4D97-AF65-F5344CB8AC3E}">
        <p14:creationId xmlns:p14="http://schemas.microsoft.com/office/powerpoint/2010/main" val="13413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303987-5A38-41EA-ADFB-167743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8" y="677007"/>
            <a:ext cx="8763951" cy="68650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 Team Tactics </a:t>
            </a:r>
            <a:r>
              <a:rPr lang="en-US" dirty="0"/>
              <a:t>What exactly is that?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C0046-3DBF-4DB3-8853-9ED2D13ED989}"/>
              </a:ext>
            </a:extLst>
          </p:cNvPr>
          <p:cNvSpPr txBox="1"/>
          <p:nvPr/>
        </p:nvSpPr>
        <p:spPr>
          <a:xfrm>
            <a:off x="92468" y="6608582"/>
            <a:ext cx="40993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Reference: https://gallery.technet.microsoft.com/Azure-Security-Center-549aa7a4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24E24-EB69-4CB2-962D-3CAAD60C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819" y="1635502"/>
            <a:ext cx="3916873" cy="4683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AB3ADE-39ED-42A7-9CB3-099EA1098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57" y="1828377"/>
            <a:ext cx="223868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0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5F8FD-BFF9-42EF-8661-D66CFEC25F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1757" y="1510301"/>
            <a:ext cx="8184662" cy="425951"/>
          </a:xfrm>
        </p:spPr>
        <p:txBody>
          <a:bodyPr/>
          <a:lstStyle/>
          <a:p>
            <a:r>
              <a:rPr lang="en-US" dirty="0"/>
              <a:t>http://www.nationalccdc.org/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47CFE2-B291-472C-8AC9-831CBBA5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heard of Collegiate Cyber Defense Competition (CCDC)?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B0028-1A4A-4680-A0AC-55539361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252"/>
            <a:ext cx="9144000" cy="49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6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lets talk </a:t>
            </a:r>
            <a:r>
              <a:rPr lang="en-US" dirty="0">
                <a:solidFill>
                  <a:srgbClr val="FF0000"/>
                </a:solidFill>
              </a:rPr>
              <a:t>Attack</a:t>
            </a:r>
            <a:r>
              <a:rPr lang="en-US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3988" y="3567135"/>
            <a:ext cx="3060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D685AA-38C1-4079-8F30-7AC754CADE2F}"/>
              </a:ext>
            </a:extLst>
          </p:cNvPr>
          <p:cNvSpPr/>
          <p:nvPr/>
        </p:nvSpPr>
        <p:spPr>
          <a:xfrm>
            <a:off x="671757" y="6622861"/>
            <a:ext cx="82222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https://http://threatexpress.com/2018/06/threat-gets-a-vote-applying-a-threat-based-approach-to-security-testing/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" y="2508996"/>
            <a:ext cx="8878539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6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850316"/>
            <a:ext cx="8197114" cy="167754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Send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Phish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via</a:t>
            </a:r>
            <a:r>
              <a:rPr lang="en-US" dirty="0">
                <a:solidFill>
                  <a:srgbClr val="FF0000"/>
                </a:solidFill>
              </a:rPr>
              <a:t> Cobalt-Strike</a:t>
            </a:r>
          </a:p>
          <a:p>
            <a:r>
              <a:rPr lang="en-US" dirty="0">
                <a:solidFill>
                  <a:srgbClr val="00B0F0"/>
                </a:solidFill>
              </a:rPr>
              <a:t>Target clicks </a:t>
            </a:r>
            <a:r>
              <a:rPr lang="en-US" dirty="0">
                <a:solidFill>
                  <a:schemeClr val="tx2"/>
                </a:solidFill>
              </a:rPr>
              <a:t>&amp; or goes to </a:t>
            </a:r>
            <a:r>
              <a:rPr lang="en-US" dirty="0" err="1">
                <a:solidFill>
                  <a:schemeClr val="tx2"/>
                </a:solidFill>
              </a:rPr>
              <a:t>EvilSite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to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obtain and </a:t>
            </a:r>
            <a:r>
              <a:rPr lang="en-US" dirty="0">
                <a:solidFill>
                  <a:srgbClr val="FF0000"/>
                </a:solidFill>
              </a:rPr>
              <a:t>execute malware</a:t>
            </a:r>
          </a:p>
          <a:p>
            <a:r>
              <a:rPr lang="en-US" dirty="0">
                <a:solidFill>
                  <a:schemeClr val="tx2"/>
                </a:solidFill>
              </a:rPr>
              <a:t>Then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Target calls </a:t>
            </a:r>
            <a:r>
              <a:rPr lang="en-US" dirty="0">
                <a:solidFill>
                  <a:srgbClr val="FF0000"/>
                </a:solidFill>
              </a:rPr>
              <a:t>Cobalt-Strike </a:t>
            </a:r>
            <a:r>
              <a:rPr lang="en-US" dirty="0">
                <a:solidFill>
                  <a:schemeClr val="tx2"/>
                </a:solidFill>
              </a:rPr>
              <a:t>server waiting for Adversary commands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 Team </a:t>
            </a:r>
            <a:r>
              <a:rPr lang="en-US" dirty="0"/>
              <a:t>Phishing infrastructure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3988" y="3567135"/>
            <a:ext cx="3060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D685AA-38C1-4079-8F30-7AC754CADE2F}"/>
              </a:ext>
            </a:extLst>
          </p:cNvPr>
          <p:cNvSpPr/>
          <p:nvPr/>
        </p:nvSpPr>
        <p:spPr>
          <a:xfrm>
            <a:off x="4321980" y="662286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https://www.cobaltstrike.com/downloads/csmanual311.pdf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980" y="3498979"/>
            <a:ext cx="4676304" cy="28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476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19555</TotalTime>
  <Words>3064</Words>
  <Application>Microsoft Office PowerPoint</Application>
  <PresentationFormat>On-screen Show (4:3)</PresentationFormat>
  <Paragraphs>443</Paragraphs>
  <Slides>32</Slides>
  <Notes>30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Custom Design</vt:lpstr>
      <vt:lpstr>1_Custom Design</vt:lpstr>
      <vt:lpstr>Security Awareness!</vt:lpstr>
      <vt:lpstr>Disclaimer</vt:lpstr>
      <vt:lpstr>WHO Am I?</vt:lpstr>
      <vt:lpstr>Together We Can Defend!</vt:lpstr>
      <vt:lpstr>What is the Agenda?</vt:lpstr>
      <vt:lpstr>Red Team Tactics What exactly is that? </vt:lpstr>
      <vt:lpstr>Who has heard of Collegiate Cyber Defense Competition (CCDC)?</vt:lpstr>
      <vt:lpstr>Okay, lets talk Attack!</vt:lpstr>
      <vt:lpstr>Red Team Phishing infrastructure</vt:lpstr>
      <vt:lpstr>After Phish Click! Cobalt Strike- Adversary simulation software.</vt:lpstr>
      <vt:lpstr>My  Adversary Techniques/Procedures</vt:lpstr>
      <vt:lpstr>LLMNR Relay Attack</vt:lpstr>
      <vt:lpstr>Cobalt Strike- Adversary simulation software.</vt:lpstr>
      <vt:lpstr>Adversary | Metasploit | PowerShell Empire</vt:lpstr>
      <vt:lpstr>Empire | Metasploit | Adversary Techniques?</vt:lpstr>
      <vt:lpstr>US-CERT (PowerShell Empire)</vt:lpstr>
      <vt:lpstr>Perform in-Memory (Empire) Attack!</vt:lpstr>
      <vt:lpstr>PowerPoint Presentation</vt:lpstr>
      <vt:lpstr>Adversary Scripting Languages, Why use one over the other?</vt:lpstr>
      <vt:lpstr>Turned On Sysmon.  Oh no.. (says attacker)</vt:lpstr>
      <vt:lpstr>Data sources- Sysmon</vt:lpstr>
      <vt:lpstr>Use the Navigator to visualize your defensive coverage!  https://attack.mitre.org/wiki/ATT%26CK_Navigator </vt:lpstr>
      <vt:lpstr>PowerPoint Presentation</vt:lpstr>
      <vt:lpstr>Being prepared… What can I do?</vt:lpstr>
      <vt:lpstr>Enable Windows PowerShell Script block logging</vt:lpstr>
      <vt:lpstr>Enable PowerShell Script Block logging (Detection) </vt:lpstr>
      <vt:lpstr>Benchmark: Turn OFF LLMNR</vt:lpstr>
      <vt:lpstr>Benchmark: Disable Windows SMBv1</vt:lpstr>
      <vt:lpstr>Perform OS Configuration Hardening!</vt:lpstr>
      <vt:lpstr>PowerPoint Presentation</vt:lpstr>
      <vt:lpstr>The End… until next time.</vt:lpstr>
      <vt:lpstr>Yep, that was a lot…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Moore, Jesse F</cp:lastModifiedBy>
  <cp:revision>1144</cp:revision>
  <cp:lastPrinted>2016-02-10T20:19:12Z</cp:lastPrinted>
  <dcterms:created xsi:type="dcterms:W3CDTF">2014-10-14T00:51:43Z</dcterms:created>
  <dcterms:modified xsi:type="dcterms:W3CDTF">2019-07-02T21:20:14Z</dcterms:modified>
</cp:coreProperties>
</file>